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78" r:id="rId4"/>
    <p:sldId id="257" r:id="rId5"/>
    <p:sldId id="279" r:id="rId6"/>
    <p:sldId id="258" r:id="rId7"/>
    <p:sldId id="260" r:id="rId8"/>
    <p:sldId id="261" r:id="rId9"/>
    <p:sldId id="259" r:id="rId10"/>
    <p:sldId id="263" r:id="rId11"/>
    <p:sldId id="262" r:id="rId12"/>
    <p:sldId id="286" r:id="rId13"/>
    <p:sldId id="287" r:id="rId14"/>
    <p:sldId id="288" r:id="rId15"/>
    <p:sldId id="280" r:id="rId16"/>
    <p:sldId id="301" r:id="rId17"/>
    <p:sldId id="264" r:id="rId18"/>
    <p:sldId id="289" r:id="rId19"/>
    <p:sldId id="281" r:id="rId20"/>
    <p:sldId id="265" r:id="rId21"/>
    <p:sldId id="267" r:id="rId22"/>
    <p:sldId id="268" r:id="rId23"/>
    <p:sldId id="266" r:id="rId24"/>
    <p:sldId id="269" r:id="rId25"/>
    <p:sldId id="270" r:id="rId26"/>
    <p:sldId id="271" r:id="rId27"/>
    <p:sldId id="272" r:id="rId28"/>
    <p:sldId id="282" r:id="rId29"/>
    <p:sldId id="273" r:id="rId30"/>
    <p:sldId id="297" r:id="rId31"/>
    <p:sldId id="293" r:id="rId32"/>
    <p:sldId id="296" r:id="rId33"/>
    <p:sldId id="294" r:id="rId34"/>
    <p:sldId id="274" r:id="rId35"/>
    <p:sldId id="292" r:id="rId36"/>
    <p:sldId id="298" r:id="rId37"/>
    <p:sldId id="290" r:id="rId38"/>
    <p:sldId id="291" r:id="rId39"/>
    <p:sldId id="276" r:id="rId40"/>
    <p:sldId id="299" r:id="rId41"/>
    <p:sldId id="300" r:id="rId42"/>
    <p:sldId id="277" r:id="rId43"/>
    <p:sldId id="283" r:id="rId44"/>
    <p:sldId id="28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57" d="100"/>
          <a:sy n="157" d="100"/>
        </p:scale>
        <p:origin x="39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634A0-DD77-3C62-75FE-538BF765B0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700B2E1-D374-2B9B-E592-48557C41D5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FB42AA9-1DD0-6473-DFEB-2E6D5951F68A}"/>
              </a:ext>
            </a:extLst>
          </p:cNvPr>
          <p:cNvSpPr>
            <a:spLocks noGrp="1"/>
          </p:cNvSpPr>
          <p:nvPr>
            <p:ph type="dt" sz="half" idx="10"/>
          </p:nvPr>
        </p:nvSpPr>
        <p:spPr/>
        <p:txBody>
          <a:bodyPr/>
          <a:lstStyle/>
          <a:p>
            <a:fld id="{FF7CCA0D-22AA-41D2-9907-BAF5E49E7085}" type="datetimeFigureOut">
              <a:rPr lang="en-GB" smtClean="0"/>
              <a:t>05/06/2025</a:t>
            </a:fld>
            <a:endParaRPr lang="en-GB"/>
          </a:p>
        </p:txBody>
      </p:sp>
      <p:sp>
        <p:nvSpPr>
          <p:cNvPr id="5" name="Footer Placeholder 4">
            <a:extLst>
              <a:ext uri="{FF2B5EF4-FFF2-40B4-BE49-F238E27FC236}">
                <a16:creationId xmlns:a16="http://schemas.microsoft.com/office/drawing/2014/main" id="{F52B284F-BD0F-26BF-C01B-A4506E0FB6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B0A4FB-3712-4442-D49D-7980F0A1A07C}"/>
              </a:ext>
            </a:extLst>
          </p:cNvPr>
          <p:cNvSpPr>
            <a:spLocks noGrp="1"/>
          </p:cNvSpPr>
          <p:nvPr>
            <p:ph type="sldNum" sz="quarter" idx="12"/>
          </p:nvPr>
        </p:nvSpPr>
        <p:spPr/>
        <p:txBody>
          <a:bodyPr/>
          <a:lstStyle/>
          <a:p>
            <a:fld id="{0F297C71-74DB-4293-A865-46D73B49055E}" type="slidenum">
              <a:rPr lang="en-GB" smtClean="0"/>
              <a:t>‹#›</a:t>
            </a:fld>
            <a:endParaRPr lang="en-GB"/>
          </a:p>
        </p:txBody>
      </p:sp>
    </p:spTree>
    <p:extLst>
      <p:ext uri="{BB962C8B-B14F-4D97-AF65-F5344CB8AC3E}">
        <p14:creationId xmlns:p14="http://schemas.microsoft.com/office/powerpoint/2010/main" val="1071336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320DF-B985-556B-CD21-69EA72886EF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D9EE60-4756-AE2D-BFF0-4E51C40106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B0DB4E-7DE4-EF66-BE3D-2D4A66CD55A8}"/>
              </a:ext>
            </a:extLst>
          </p:cNvPr>
          <p:cNvSpPr>
            <a:spLocks noGrp="1"/>
          </p:cNvSpPr>
          <p:nvPr>
            <p:ph type="dt" sz="half" idx="10"/>
          </p:nvPr>
        </p:nvSpPr>
        <p:spPr/>
        <p:txBody>
          <a:bodyPr/>
          <a:lstStyle/>
          <a:p>
            <a:fld id="{FF7CCA0D-22AA-41D2-9907-BAF5E49E7085}" type="datetimeFigureOut">
              <a:rPr lang="en-GB" smtClean="0"/>
              <a:t>05/06/2025</a:t>
            </a:fld>
            <a:endParaRPr lang="en-GB"/>
          </a:p>
        </p:txBody>
      </p:sp>
      <p:sp>
        <p:nvSpPr>
          <p:cNvPr id="5" name="Footer Placeholder 4">
            <a:extLst>
              <a:ext uri="{FF2B5EF4-FFF2-40B4-BE49-F238E27FC236}">
                <a16:creationId xmlns:a16="http://schemas.microsoft.com/office/drawing/2014/main" id="{90E8B2F7-74F4-059D-8972-85C16810AA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482FC-FF2B-CACA-79F1-2A7397FDC192}"/>
              </a:ext>
            </a:extLst>
          </p:cNvPr>
          <p:cNvSpPr>
            <a:spLocks noGrp="1"/>
          </p:cNvSpPr>
          <p:nvPr>
            <p:ph type="sldNum" sz="quarter" idx="12"/>
          </p:nvPr>
        </p:nvSpPr>
        <p:spPr/>
        <p:txBody>
          <a:bodyPr/>
          <a:lstStyle/>
          <a:p>
            <a:fld id="{0F297C71-74DB-4293-A865-46D73B49055E}" type="slidenum">
              <a:rPr lang="en-GB" smtClean="0"/>
              <a:t>‹#›</a:t>
            </a:fld>
            <a:endParaRPr lang="en-GB"/>
          </a:p>
        </p:txBody>
      </p:sp>
    </p:spTree>
    <p:extLst>
      <p:ext uri="{BB962C8B-B14F-4D97-AF65-F5344CB8AC3E}">
        <p14:creationId xmlns:p14="http://schemas.microsoft.com/office/powerpoint/2010/main" val="738124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274B18-377F-E429-F570-96F94FCEC1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DE0968-CCDB-8813-0CB8-8B37521095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F125D8-0216-5096-E16B-A6C96DCFAB67}"/>
              </a:ext>
            </a:extLst>
          </p:cNvPr>
          <p:cNvSpPr>
            <a:spLocks noGrp="1"/>
          </p:cNvSpPr>
          <p:nvPr>
            <p:ph type="dt" sz="half" idx="10"/>
          </p:nvPr>
        </p:nvSpPr>
        <p:spPr/>
        <p:txBody>
          <a:bodyPr/>
          <a:lstStyle/>
          <a:p>
            <a:fld id="{FF7CCA0D-22AA-41D2-9907-BAF5E49E7085}" type="datetimeFigureOut">
              <a:rPr lang="en-GB" smtClean="0"/>
              <a:t>05/06/2025</a:t>
            </a:fld>
            <a:endParaRPr lang="en-GB"/>
          </a:p>
        </p:txBody>
      </p:sp>
      <p:sp>
        <p:nvSpPr>
          <p:cNvPr id="5" name="Footer Placeholder 4">
            <a:extLst>
              <a:ext uri="{FF2B5EF4-FFF2-40B4-BE49-F238E27FC236}">
                <a16:creationId xmlns:a16="http://schemas.microsoft.com/office/drawing/2014/main" id="{79C04189-1110-9C5B-D538-BC788CBDB7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95CC18-7236-9E6B-F134-6E8CEE4A4803}"/>
              </a:ext>
            </a:extLst>
          </p:cNvPr>
          <p:cNvSpPr>
            <a:spLocks noGrp="1"/>
          </p:cNvSpPr>
          <p:nvPr>
            <p:ph type="sldNum" sz="quarter" idx="12"/>
          </p:nvPr>
        </p:nvSpPr>
        <p:spPr/>
        <p:txBody>
          <a:bodyPr/>
          <a:lstStyle/>
          <a:p>
            <a:fld id="{0F297C71-74DB-4293-A865-46D73B49055E}" type="slidenum">
              <a:rPr lang="en-GB" smtClean="0"/>
              <a:t>‹#›</a:t>
            </a:fld>
            <a:endParaRPr lang="en-GB"/>
          </a:p>
        </p:txBody>
      </p:sp>
    </p:spTree>
    <p:extLst>
      <p:ext uri="{BB962C8B-B14F-4D97-AF65-F5344CB8AC3E}">
        <p14:creationId xmlns:p14="http://schemas.microsoft.com/office/powerpoint/2010/main" val="730170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33371-9D36-47EB-9FF3-7534A5DC33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2169B5-D030-30DD-6608-09F1E19CFB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D47B1E-A87D-69EA-DDCF-B214DFAB54BC}"/>
              </a:ext>
            </a:extLst>
          </p:cNvPr>
          <p:cNvSpPr>
            <a:spLocks noGrp="1"/>
          </p:cNvSpPr>
          <p:nvPr>
            <p:ph type="dt" sz="half" idx="10"/>
          </p:nvPr>
        </p:nvSpPr>
        <p:spPr/>
        <p:txBody>
          <a:bodyPr/>
          <a:lstStyle/>
          <a:p>
            <a:fld id="{FF7CCA0D-22AA-41D2-9907-BAF5E49E7085}" type="datetimeFigureOut">
              <a:rPr lang="en-GB" smtClean="0"/>
              <a:t>05/06/2025</a:t>
            </a:fld>
            <a:endParaRPr lang="en-GB"/>
          </a:p>
        </p:txBody>
      </p:sp>
      <p:sp>
        <p:nvSpPr>
          <p:cNvPr id="5" name="Footer Placeholder 4">
            <a:extLst>
              <a:ext uri="{FF2B5EF4-FFF2-40B4-BE49-F238E27FC236}">
                <a16:creationId xmlns:a16="http://schemas.microsoft.com/office/drawing/2014/main" id="{2A51501B-6EBD-9DEF-2166-4B3AE69BA4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9F9FC2-ED3D-CF3E-2BEF-E2C6D96AA670}"/>
              </a:ext>
            </a:extLst>
          </p:cNvPr>
          <p:cNvSpPr>
            <a:spLocks noGrp="1"/>
          </p:cNvSpPr>
          <p:nvPr>
            <p:ph type="sldNum" sz="quarter" idx="12"/>
          </p:nvPr>
        </p:nvSpPr>
        <p:spPr/>
        <p:txBody>
          <a:bodyPr/>
          <a:lstStyle/>
          <a:p>
            <a:fld id="{0F297C71-74DB-4293-A865-46D73B49055E}" type="slidenum">
              <a:rPr lang="en-GB" smtClean="0"/>
              <a:t>‹#›</a:t>
            </a:fld>
            <a:endParaRPr lang="en-GB"/>
          </a:p>
        </p:txBody>
      </p:sp>
    </p:spTree>
    <p:extLst>
      <p:ext uri="{BB962C8B-B14F-4D97-AF65-F5344CB8AC3E}">
        <p14:creationId xmlns:p14="http://schemas.microsoft.com/office/powerpoint/2010/main" val="393111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F9E45-0311-D355-DC99-953286EC4B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047895-B370-6277-FB03-EFDFA88C34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3B40B7-29FD-BE6C-32AD-2653029BDF6A}"/>
              </a:ext>
            </a:extLst>
          </p:cNvPr>
          <p:cNvSpPr>
            <a:spLocks noGrp="1"/>
          </p:cNvSpPr>
          <p:nvPr>
            <p:ph type="dt" sz="half" idx="10"/>
          </p:nvPr>
        </p:nvSpPr>
        <p:spPr/>
        <p:txBody>
          <a:bodyPr/>
          <a:lstStyle/>
          <a:p>
            <a:fld id="{FF7CCA0D-22AA-41D2-9907-BAF5E49E7085}" type="datetimeFigureOut">
              <a:rPr lang="en-GB" smtClean="0"/>
              <a:t>05/06/2025</a:t>
            </a:fld>
            <a:endParaRPr lang="en-GB"/>
          </a:p>
        </p:txBody>
      </p:sp>
      <p:sp>
        <p:nvSpPr>
          <p:cNvPr id="5" name="Footer Placeholder 4">
            <a:extLst>
              <a:ext uri="{FF2B5EF4-FFF2-40B4-BE49-F238E27FC236}">
                <a16:creationId xmlns:a16="http://schemas.microsoft.com/office/drawing/2014/main" id="{D22B607F-994A-4B9D-6CA8-351BED4786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3B6E9C-9F69-0AE0-76B8-CFA582D2B476}"/>
              </a:ext>
            </a:extLst>
          </p:cNvPr>
          <p:cNvSpPr>
            <a:spLocks noGrp="1"/>
          </p:cNvSpPr>
          <p:nvPr>
            <p:ph type="sldNum" sz="quarter" idx="12"/>
          </p:nvPr>
        </p:nvSpPr>
        <p:spPr/>
        <p:txBody>
          <a:bodyPr/>
          <a:lstStyle/>
          <a:p>
            <a:fld id="{0F297C71-74DB-4293-A865-46D73B49055E}" type="slidenum">
              <a:rPr lang="en-GB" smtClean="0"/>
              <a:t>‹#›</a:t>
            </a:fld>
            <a:endParaRPr lang="en-GB"/>
          </a:p>
        </p:txBody>
      </p:sp>
    </p:spTree>
    <p:extLst>
      <p:ext uri="{BB962C8B-B14F-4D97-AF65-F5344CB8AC3E}">
        <p14:creationId xmlns:p14="http://schemas.microsoft.com/office/powerpoint/2010/main" val="2676127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496D1-6D58-BA63-9C45-3B85948596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6C91B9-413B-11EE-105B-A194C521F5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20A3394-84A6-CE1F-AFB5-5E5E343829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7ED8ED7-CA9F-8299-92A4-795EFC243551}"/>
              </a:ext>
            </a:extLst>
          </p:cNvPr>
          <p:cNvSpPr>
            <a:spLocks noGrp="1"/>
          </p:cNvSpPr>
          <p:nvPr>
            <p:ph type="dt" sz="half" idx="10"/>
          </p:nvPr>
        </p:nvSpPr>
        <p:spPr/>
        <p:txBody>
          <a:bodyPr/>
          <a:lstStyle/>
          <a:p>
            <a:fld id="{FF7CCA0D-22AA-41D2-9907-BAF5E49E7085}" type="datetimeFigureOut">
              <a:rPr lang="en-GB" smtClean="0"/>
              <a:t>05/06/2025</a:t>
            </a:fld>
            <a:endParaRPr lang="en-GB"/>
          </a:p>
        </p:txBody>
      </p:sp>
      <p:sp>
        <p:nvSpPr>
          <p:cNvPr id="6" name="Footer Placeholder 5">
            <a:extLst>
              <a:ext uri="{FF2B5EF4-FFF2-40B4-BE49-F238E27FC236}">
                <a16:creationId xmlns:a16="http://schemas.microsoft.com/office/drawing/2014/main" id="{6DAD3263-683A-87EB-908F-06A29091E7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6E77EC-CC86-94E7-36B7-D6E37029BE1C}"/>
              </a:ext>
            </a:extLst>
          </p:cNvPr>
          <p:cNvSpPr>
            <a:spLocks noGrp="1"/>
          </p:cNvSpPr>
          <p:nvPr>
            <p:ph type="sldNum" sz="quarter" idx="12"/>
          </p:nvPr>
        </p:nvSpPr>
        <p:spPr/>
        <p:txBody>
          <a:bodyPr/>
          <a:lstStyle/>
          <a:p>
            <a:fld id="{0F297C71-74DB-4293-A865-46D73B49055E}" type="slidenum">
              <a:rPr lang="en-GB" smtClean="0"/>
              <a:t>‹#›</a:t>
            </a:fld>
            <a:endParaRPr lang="en-GB"/>
          </a:p>
        </p:txBody>
      </p:sp>
    </p:spTree>
    <p:extLst>
      <p:ext uri="{BB962C8B-B14F-4D97-AF65-F5344CB8AC3E}">
        <p14:creationId xmlns:p14="http://schemas.microsoft.com/office/powerpoint/2010/main" val="124072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B8B00-D8D6-D80C-033B-33C759C441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F1E7CB-CE3A-80FB-5B58-49F9CD1675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F72339-1DD5-29E0-090C-38E441B2D7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F1D8D41-7C45-65BC-182B-69E7A4E928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EB04A5-8CDF-0244-4C63-AE615D5E43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AAABC19-1039-A922-D423-66989457682D}"/>
              </a:ext>
            </a:extLst>
          </p:cNvPr>
          <p:cNvSpPr>
            <a:spLocks noGrp="1"/>
          </p:cNvSpPr>
          <p:nvPr>
            <p:ph type="dt" sz="half" idx="10"/>
          </p:nvPr>
        </p:nvSpPr>
        <p:spPr/>
        <p:txBody>
          <a:bodyPr/>
          <a:lstStyle/>
          <a:p>
            <a:fld id="{FF7CCA0D-22AA-41D2-9907-BAF5E49E7085}" type="datetimeFigureOut">
              <a:rPr lang="en-GB" smtClean="0"/>
              <a:t>05/06/2025</a:t>
            </a:fld>
            <a:endParaRPr lang="en-GB"/>
          </a:p>
        </p:txBody>
      </p:sp>
      <p:sp>
        <p:nvSpPr>
          <p:cNvPr id="8" name="Footer Placeholder 7">
            <a:extLst>
              <a:ext uri="{FF2B5EF4-FFF2-40B4-BE49-F238E27FC236}">
                <a16:creationId xmlns:a16="http://schemas.microsoft.com/office/drawing/2014/main" id="{17462F69-3C97-FF56-A52A-CE0B44BFA1E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523E641-B8D7-BA43-A743-7FE19FCDAD14}"/>
              </a:ext>
            </a:extLst>
          </p:cNvPr>
          <p:cNvSpPr>
            <a:spLocks noGrp="1"/>
          </p:cNvSpPr>
          <p:nvPr>
            <p:ph type="sldNum" sz="quarter" idx="12"/>
          </p:nvPr>
        </p:nvSpPr>
        <p:spPr/>
        <p:txBody>
          <a:bodyPr/>
          <a:lstStyle/>
          <a:p>
            <a:fld id="{0F297C71-74DB-4293-A865-46D73B49055E}" type="slidenum">
              <a:rPr lang="en-GB" smtClean="0"/>
              <a:t>‹#›</a:t>
            </a:fld>
            <a:endParaRPr lang="en-GB"/>
          </a:p>
        </p:txBody>
      </p:sp>
    </p:spTree>
    <p:extLst>
      <p:ext uri="{BB962C8B-B14F-4D97-AF65-F5344CB8AC3E}">
        <p14:creationId xmlns:p14="http://schemas.microsoft.com/office/powerpoint/2010/main" val="134330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C6AC0-441C-03A8-1BCA-F6D025E6B42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7061141-26FA-EBE1-65AC-2CCB44509A9B}"/>
              </a:ext>
            </a:extLst>
          </p:cNvPr>
          <p:cNvSpPr>
            <a:spLocks noGrp="1"/>
          </p:cNvSpPr>
          <p:nvPr>
            <p:ph type="dt" sz="half" idx="10"/>
          </p:nvPr>
        </p:nvSpPr>
        <p:spPr/>
        <p:txBody>
          <a:bodyPr/>
          <a:lstStyle/>
          <a:p>
            <a:fld id="{FF7CCA0D-22AA-41D2-9907-BAF5E49E7085}" type="datetimeFigureOut">
              <a:rPr lang="en-GB" smtClean="0"/>
              <a:t>05/06/2025</a:t>
            </a:fld>
            <a:endParaRPr lang="en-GB"/>
          </a:p>
        </p:txBody>
      </p:sp>
      <p:sp>
        <p:nvSpPr>
          <p:cNvPr id="4" name="Footer Placeholder 3">
            <a:extLst>
              <a:ext uri="{FF2B5EF4-FFF2-40B4-BE49-F238E27FC236}">
                <a16:creationId xmlns:a16="http://schemas.microsoft.com/office/drawing/2014/main" id="{2D9DA9F8-5BCB-5CCB-A711-203D0B8C7E9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07C6E1-A63A-DDF6-D245-9C4174DC903C}"/>
              </a:ext>
            </a:extLst>
          </p:cNvPr>
          <p:cNvSpPr>
            <a:spLocks noGrp="1"/>
          </p:cNvSpPr>
          <p:nvPr>
            <p:ph type="sldNum" sz="quarter" idx="12"/>
          </p:nvPr>
        </p:nvSpPr>
        <p:spPr/>
        <p:txBody>
          <a:bodyPr/>
          <a:lstStyle/>
          <a:p>
            <a:fld id="{0F297C71-74DB-4293-A865-46D73B49055E}" type="slidenum">
              <a:rPr lang="en-GB" smtClean="0"/>
              <a:t>‹#›</a:t>
            </a:fld>
            <a:endParaRPr lang="en-GB"/>
          </a:p>
        </p:txBody>
      </p:sp>
    </p:spTree>
    <p:extLst>
      <p:ext uri="{BB962C8B-B14F-4D97-AF65-F5344CB8AC3E}">
        <p14:creationId xmlns:p14="http://schemas.microsoft.com/office/powerpoint/2010/main" val="1275167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FB88CB-6505-0D04-3062-C16CD427E504}"/>
              </a:ext>
            </a:extLst>
          </p:cNvPr>
          <p:cNvSpPr>
            <a:spLocks noGrp="1"/>
          </p:cNvSpPr>
          <p:nvPr>
            <p:ph type="dt" sz="half" idx="10"/>
          </p:nvPr>
        </p:nvSpPr>
        <p:spPr/>
        <p:txBody>
          <a:bodyPr/>
          <a:lstStyle/>
          <a:p>
            <a:fld id="{FF7CCA0D-22AA-41D2-9907-BAF5E49E7085}" type="datetimeFigureOut">
              <a:rPr lang="en-GB" smtClean="0"/>
              <a:t>05/06/2025</a:t>
            </a:fld>
            <a:endParaRPr lang="en-GB"/>
          </a:p>
        </p:txBody>
      </p:sp>
      <p:sp>
        <p:nvSpPr>
          <p:cNvPr id="3" name="Footer Placeholder 2">
            <a:extLst>
              <a:ext uri="{FF2B5EF4-FFF2-40B4-BE49-F238E27FC236}">
                <a16:creationId xmlns:a16="http://schemas.microsoft.com/office/drawing/2014/main" id="{DEBE2FA7-B809-0CAD-4B6A-C2907024D4C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F387CF7-ABC2-56EA-4C97-27418FCD215D}"/>
              </a:ext>
            </a:extLst>
          </p:cNvPr>
          <p:cNvSpPr>
            <a:spLocks noGrp="1"/>
          </p:cNvSpPr>
          <p:nvPr>
            <p:ph type="sldNum" sz="quarter" idx="12"/>
          </p:nvPr>
        </p:nvSpPr>
        <p:spPr/>
        <p:txBody>
          <a:bodyPr/>
          <a:lstStyle/>
          <a:p>
            <a:fld id="{0F297C71-74DB-4293-A865-46D73B49055E}" type="slidenum">
              <a:rPr lang="en-GB" smtClean="0"/>
              <a:t>‹#›</a:t>
            </a:fld>
            <a:endParaRPr lang="en-GB"/>
          </a:p>
        </p:txBody>
      </p:sp>
    </p:spTree>
    <p:extLst>
      <p:ext uri="{BB962C8B-B14F-4D97-AF65-F5344CB8AC3E}">
        <p14:creationId xmlns:p14="http://schemas.microsoft.com/office/powerpoint/2010/main" val="1250640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BCEDB-4BA3-50F6-3995-729C35E8A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DE1E1D5-16B2-865D-FDDB-A8729C0C91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0B2058-F60F-0244-4378-DB4E78F19D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F49D48-BFB3-632B-C492-E5E975E5C2FD}"/>
              </a:ext>
            </a:extLst>
          </p:cNvPr>
          <p:cNvSpPr>
            <a:spLocks noGrp="1"/>
          </p:cNvSpPr>
          <p:nvPr>
            <p:ph type="dt" sz="half" idx="10"/>
          </p:nvPr>
        </p:nvSpPr>
        <p:spPr/>
        <p:txBody>
          <a:bodyPr/>
          <a:lstStyle/>
          <a:p>
            <a:fld id="{FF7CCA0D-22AA-41D2-9907-BAF5E49E7085}" type="datetimeFigureOut">
              <a:rPr lang="en-GB" smtClean="0"/>
              <a:t>05/06/2025</a:t>
            </a:fld>
            <a:endParaRPr lang="en-GB"/>
          </a:p>
        </p:txBody>
      </p:sp>
      <p:sp>
        <p:nvSpPr>
          <p:cNvPr id="6" name="Footer Placeholder 5">
            <a:extLst>
              <a:ext uri="{FF2B5EF4-FFF2-40B4-BE49-F238E27FC236}">
                <a16:creationId xmlns:a16="http://schemas.microsoft.com/office/drawing/2014/main" id="{847F20ED-2BB3-5B68-4F69-3A7CB8012C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EF3813-22E8-7265-BB6C-45F3BF2381CE}"/>
              </a:ext>
            </a:extLst>
          </p:cNvPr>
          <p:cNvSpPr>
            <a:spLocks noGrp="1"/>
          </p:cNvSpPr>
          <p:nvPr>
            <p:ph type="sldNum" sz="quarter" idx="12"/>
          </p:nvPr>
        </p:nvSpPr>
        <p:spPr/>
        <p:txBody>
          <a:bodyPr/>
          <a:lstStyle/>
          <a:p>
            <a:fld id="{0F297C71-74DB-4293-A865-46D73B49055E}" type="slidenum">
              <a:rPr lang="en-GB" smtClean="0"/>
              <a:t>‹#›</a:t>
            </a:fld>
            <a:endParaRPr lang="en-GB"/>
          </a:p>
        </p:txBody>
      </p:sp>
    </p:spTree>
    <p:extLst>
      <p:ext uri="{BB962C8B-B14F-4D97-AF65-F5344CB8AC3E}">
        <p14:creationId xmlns:p14="http://schemas.microsoft.com/office/powerpoint/2010/main" val="1286332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1DF70-FAA8-86D4-CA92-B03B88D1D1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CF7DB43-49B2-636E-5B9A-BD87D9631A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A78347B-94A5-3081-1B9B-AE8B605DFA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34FCD5-7ECC-AB2A-15FD-1D1B20C4F537}"/>
              </a:ext>
            </a:extLst>
          </p:cNvPr>
          <p:cNvSpPr>
            <a:spLocks noGrp="1"/>
          </p:cNvSpPr>
          <p:nvPr>
            <p:ph type="dt" sz="half" idx="10"/>
          </p:nvPr>
        </p:nvSpPr>
        <p:spPr/>
        <p:txBody>
          <a:bodyPr/>
          <a:lstStyle/>
          <a:p>
            <a:fld id="{FF7CCA0D-22AA-41D2-9907-BAF5E49E7085}" type="datetimeFigureOut">
              <a:rPr lang="en-GB" smtClean="0"/>
              <a:t>05/06/2025</a:t>
            </a:fld>
            <a:endParaRPr lang="en-GB"/>
          </a:p>
        </p:txBody>
      </p:sp>
      <p:sp>
        <p:nvSpPr>
          <p:cNvPr id="6" name="Footer Placeholder 5">
            <a:extLst>
              <a:ext uri="{FF2B5EF4-FFF2-40B4-BE49-F238E27FC236}">
                <a16:creationId xmlns:a16="http://schemas.microsoft.com/office/drawing/2014/main" id="{8323BF2B-E1AD-AD70-539C-ABF7378FEF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1290D4-F663-8C48-FA5D-C7FABD85A172}"/>
              </a:ext>
            </a:extLst>
          </p:cNvPr>
          <p:cNvSpPr>
            <a:spLocks noGrp="1"/>
          </p:cNvSpPr>
          <p:nvPr>
            <p:ph type="sldNum" sz="quarter" idx="12"/>
          </p:nvPr>
        </p:nvSpPr>
        <p:spPr/>
        <p:txBody>
          <a:bodyPr/>
          <a:lstStyle/>
          <a:p>
            <a:fld id="{0F297C71-74DB-4293-A865-46D73B49055E}" type="slidenum">
              <a:rPr lang="en-GB" smtClean="0"/>
              <a:t>‹#›</a:t>
            </a:fld>
            <a:endParaRPr lang="en-GB"/>
          </a:p>
        </p:txBody>
      </p:sp>
    </p:spTree>
    <p:extLst>
      <p:ext uri="{BB962C8B-B14F-4D97-AF65-F5344CB8AC3E}">
        <p14:creationId xmlns:p14="http://schemas.microsoft.com/office/powerpoint/2010/main" val="656069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6745CA-2C76-6293-0BF2-0FAE497618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A943CF-CD6E-DB8E-1A06-A197D61C28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9C85F4-C7E9-4278-2A07-A3509A028C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7CCA0D-22AA-41D2-9907-BAF5E49E7085}" type="datetimeFigureOut">
              <a:rPr lang="en-GB" smtClean="0"/>
              <a:t>05/06/2025</a:t>
            </a:fld>
            <a:endParaRPr lang="en-GB"/>
          </a:p>
        </p:txBody>
      </p:sp>
      <p:sp>
        <p:nvSpPr>
          <p:cNvPr id="5" name="Footer Placeholder 4">
            <a:extLst>
              <a:ext uri="{FF2B5EF4-FFF2-40B4-BE49-F238E27FC236}">
                <a16:creationId xmlns:a16="http://schemas.microsoft.com/office/drawing/2014/main" id="{4A132D7B-150E-9319-D663-87777FBD5E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77AD7CD-7420-D01D-163B-44709421D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97C71-74DB-4293-A865-46D73B49055E}" type="slidenum">
              <a:rPr lang="en-GB" smtClean="0"/>
              <a:t>‹#›</a:t>
            </a:fld>
            <a:endParaRPr lang="en-GB"/>
          </a:p>
        </p:txBody>
      </p:sp>
    </p:spTree>
    <p:extLst>
      <p:ext uri="{BB962C8B-B14F-4D97-AF65-F5344CB8AC3E}">
        <p14:creationId xmlns:p14="http://schemas.microsoft.com/office/powerpoint/2010/main" val="1292012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A0F65C-16F3-0CD5-6EBB-65738EF2BA12}"/>
              </a:ext>
            </a:extLst>
          </p:cNvPr>
          <p:cNvSpPr>
            <a:spLocks noGrp="1"/>
          </p:cNvSpPr>
          <p:nvPr>
            <p:ph type="ctrTitle"/>
          </p:nvPr>
        </p:nvSpPr>
        <p:spPr>
          <a:xfrm>
            <a:off x="1377538" y="1624334"/>
            <a:ext cx="9417132" cy="1804666"/>
          </a:xfrm>
        </p:spPr>
        <p:txBody>
          <a:bodyPr anchor="b">
            <a:normAutofit fontScale="90000"/>
          </a:bodyPr>
          <a:lstStyle/>
          <a:p>
            <a:r>
              <a:rPr lang="en-GB" sz="3200" b="1" dirty="0">
                <a:solidFill>
                  <a:schemeClr val="bg1">
                    <a:alpha val="60000"/>
                  </a:schemeClr>
                </a:solidFill>
              </a:rPr>
              <a:t>Taming the Windows Module Loading for Stealthy Injection</a:t>
            </a:r>
            <a:br>
              <a:rPr lang="en-GB" sz="3200" dirty="0">
                <a:solidFill>
                  <a:schemeClr val="bg1">
                    <a:alpha val="60000"/>
                  </a:schemeClr>
                </a:solidFill>
              </a:rPr>
            </a:br>
            <a:br>
              <a:rPr lang="en-GB" sz="3200" dirty="0">
                <a:solidFill>
                  <a:schemeClr val="bg1">
                    <a:alpha val="60000"/>
                  </a:schemeClr>
                </a:solidFill>
              </a:rPr>
            </a:br>
            <a:r>
              <a:rPr lang="en-GB" sz="3200" i="1" dirty="0">
                <a:solidFill>
                  <a:schemeClr val="bg1">
                    <a:alpha val="60000"/>
                  </a:schemeClr>
                </a:solidFill>
              </a:rPr>
              <a:t>A New Code Injection Technique</a:t>
            </a:r>
          </a:p>
        </p:txBody>
      </p:sp>
      <p:sp>
        <p:nvSpPr>
          <p:cNvPr id="3" name="Subtitle 2">
            <a:extLst>
              <a:ext uri="{FF2B5EF4-FFF2-40B4-BE49-F238E27FC236}">
                <a16:creationId xmlns:a16="http://schemas.microsoft.com/office/drawing/2014/main" id="{E046984D-8020-B88D-2E70-BFCDFD4C39C7}"/>
              </a:ext>
            </a:extLst>
          </p:cNvPr>
          <p:cNvSpPr>
            <a:spLocks noGrp="1"/>
          </p:cNvSpPr>
          <p:nvPr>
            <p:ph type="subTitle" idx="1"/>
          </p:nvPr>
        </p:nvSpPr>
        <p:spPr>
          <a:xfrm>
            <a:off x="922317" y="4896591"/>
            <a:ext cx="2699657" cy="1079006"/>
          </a:xfrm>
        </p:spPr>
        <p:txBody>
          <a:bodyPr anchor="t">
            <a:normAutofit/>
          </a:bodyPr>
          <a:lstStyle/>
          <a:p>
            <a:pPr algn="l"/>
            <a:r>
              <a:rPr lang="en-GB" sz="1400" dirty="0">
                <a:solidFill>
                  <a:schemeClr val="bg1"/>
                </a:solidFill>
              </a:rPr>
              <a:t>13</a:t>
            </a:r>
            <a:r>
              <a:rPr lang="en-GB" sz="1400" baseline="30000" dirty="0">
                <a:solidFill>
                  <a:schemeClr val="bg1"/>
                </a:solidFill>
              </a:rPr>
              <a:t>th</a:t>
            </a:r>
            <a:r>
              <a:rPr lang="en-GB" sz="1400" dirty="0">
                <a:solidFill>
                  <a:schemeClr val="bg1"/>
                </a:solidFill>
              </a:rPr>
              <a:t> June 2025</a:t>
            </a:r>
          </a:p>
          <a:p>
            <a:pPr algn="l"/>
            <a:r>
              <a:rPr lang="en-GB" sz="1400" dirty="0">
                <a:solidFill>
                  <a:schemeClr val="bg1"/>
                </a:solidFill>
              </a:rPr>
              <a:t>Hugo Valette</a:t>
            </a:r>
          </a:p>
        </p:txBody>
      </p:sp>
      <p:pic>
        <p:nvPicPr>
          <p:cNvPr id="5" name="Picture 4">
            <a:extLst>
              <a:ext uri="{FF2B5EF4-FFF2-40B4-BE49-F238E27FC236}">
                <a16:creationId xmlns:a16="http://schemas.microsoft.com/office/drawing/2014/main" id="{A01E644A-F9AD-09F5-84C0-F7305571595A}"/>
              </a:ext>
            </a:extLst>
          </p:cNvPr>
          <p:cNvPicPr>
            <a:picLocks noChangeAspect="1"/>
          </p:cNvPicPr>
          <p:nvPr/>
        </p:nvPicPr>
        <p:blipFill>
          <a:blip r:embed="rId2"/>
          <a:stretch>
            <a:fillRect/>
          </a:stretch>
        </p:blipFill>
        <p:spPr>
          <a:xfrm>
            <a:off x="6851939" y="4938155"/>
            <a:ext cx="4057650" cy="790575"/>
          </a:xfrm>
          <a:prstGeom prst="rect">
            <a:avLst/>
          </a:prstGeom>
        </p:spPr>
      </p:pic>
    </p:spTree>
    <p:extLst>
      <p:ext uri="{BB962C8B-B14F-4D97-AF65-F5344CB8AC3E}">
        <p14:creationId xmlns:p14="http://schemas.microsoft.com/office/powerpoint/2010/main" val="1982968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BFF7D-38C3-A463-6E1F-2213B9DD33E9}"/>
              </a:ext>
            </a:extLst>
          </p:cNvPr>
          <p:cNvSpPr>
            <a:spLocks noGrp="1"/>
          </p:cNvSpPr>
          <p:nvPr>
            <p:ph type="title"/>
          </p:nvPr>
        </p:nvSpPr>
        <p:spPr>
          <a:xfrm>
            <a:off x="1156851" y="637762"/>
            <a:ext cx="9888496" cy="900131"/>
          </a:xfrm>
        </p:spPr>
        <p:txBody>
          <a:bodyPr anchor="t">
            <a:normAutofit/>
          </a:bodyPr>
          <a:lstStyle/>
          <a:p>
            <a:r>
              <a:rPr lang="en-GB" sz="4000" dirty="0">
                <a:solidFill>
                  <a:schemeClr val="bg1"/>
                </a:solidFill>
              </a:rPr>
              <a:t># CODE INJECTION LANDSCAPE</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4EA137E-53F3-4F70-DA7D-B515722F2507}"/>
              </a:ext>
            </a:extLst>
          </p:cNvPr>
          <p:cNvSpPr txBox="1"/>
          <p:nvPr/>
        </p:nvSpPr>
        <p:spPr>
          <a:xfrm>
            <a:off x="4428615" y="3121625"/>
            <a:ext cx="2330401" cy="307777"/>
          </a:xfrm>
          <a:prstGeom prst="rect">
            <a:avLst/>
          </a:prstGeom>
          <a:noFill/>
        </p:spPr>
        <p:txBody>
          <a:bodyPr wrap="square">
            <a:spAutoFit/>
          </a:bodyPr>
          <a:lstStyle/>
          <a:p>
            <a:r>
              <a:rPr lang="en-GB" sz="1400" b="0" i="0" dirty="0" err="1">
                <a:solidFill>
                  <a:srgbClr val="1F2328"/>
                </a:solidFill>
                <a:effectLst/>
                <a:latin typeface="Consolas" panose="020B0609020204030204" pitchFamily="49" charset="0"/>
                <a:ea typeface="NSimSun" panose="02010609030101010101" pitchFamily="49" charset="-122"/>
              </a:rPr>
              <a:t>VirtualProtectEx</a:t>
            </a:r>
            <a:r>
              <a:rPr lang="en-GB" sz="1400" b="0" i="0" dirty="0">
                <a:solidFill>
                  <a:srgbClr val="1F2328"/>
                </a:solidFill>
                <a:effectLst/>
                <a:latin typeface="Consolas" panose="020B0609020204030204" pitchFamily="49" charset="0"/>
              </a:rPr>
              <a:t>()</a:t>
            </a:r>
            <a:endParaRPr lang="en-GB" sz="1400" dirty="0">
              <a:latin typeface="Consolas" panose="020B0609020204030204" pitchFamily="49" charset="0"/>
            </a:endParaRPr>
          </a:p>
        </p:txBody>
      </p:sp>
      <p:sp>
        <p:nvSpPr>
          <p:cNvPr id="22" name="TextBox 21">
            <a:extLst>
              <a:ext uri="{FF2B5EF4-FFF2-40B4-BE49-F238E27FC236}">
                <a16:creationId xmlns:a16="http://schemas.microsoft.com/office/drawing/2014/main" id="{1BA2AC15-7768-0B3D-4119-03ECB6197A6A}"/>
              </a:ext>
            </a:extLst>
          </p:cNvPr>
          <p:cNvSpPr txBox="1"/>
          <p:nvPr/>
        </p:nvSpPr>
        <p:spPr>
          <a:xfrm>
            <a:off x="3526732" y="4338794"/>
            <a:ext cx="2330401" cy="307777"/>
          </a:xfrm>
          <a:prstGeom prst="rect">
            <a:avLst/>
          </a:prstGeom>
          <a:noFill/>
        </p:spPr>
        <p:txBody>
          <a:bodyPr wrap="square">
            <a:spAutoFit/>
          </a:bodyPr>
          <a:lstStyle/>
          <a:p>
            <a:r>
              <a:rPr lang="en-GB" sz="1400" b="1" i="0" dirty="0">
                <a:effectLst/>
                <a:latin typeface="Consolas" panose="020B0609020204030204" pitchFamily="49" charset="0"/>
                <a:ea typeface="NSimSun" panose="02010609030101010101" pitchFamily="49" charset="-122"/>
              </a:rPr>
              <a:t>CreateRemoteThread</a:t>
            </a:r>
            <a:r>
              <a:rPr lang="en-GB" sz="1400" b="0" i="0" dirty="0">
                <a:effectLst/>
                <a:latin typeface="Consolas" panose="020B0609020204030204" pitchFamily="49" charset="0"/>
              </a:rPr>
              <a:t>()</a:t>
            </a:r>
            <a:endParaRPr lang="en-GB" sz="1400" dirty="0">
              <a:latin typeface="Consolas" panose="020B0609020204030204" pitchFamily="49" charset="0"/>
            </a:endParaRPr>
          </a:p>
        </p:txBody>
      </p:sp>
      <p:sp>
        <p:nvSpPr>
          <p:cNvPr id="23" name="Content Placeholder 2">
            <a:extLst>
              <a:ext uri="{FF2B5EF4-FFF2-40B4-BE49-F238E27FC236}">
                <a16:creationId xmlns:a16="http://schemas.microsoft.com/office/drawing/2014/main" id="{3343D661-745A-F20B-89C7-FB15EC7C01B3}"/>
              </a:ext>
            </a:extLst>
          </p:cNvPr>
          <p:cNvSpPr>
            <a:spLocks noGrp="1"/>
          </p:cNvSpPr>
          <p:nvPr>
            <p:ph idx="1"/>
          </p:nvPr>
        </p:nvSpPr>
        <p:spPr>
          <a:xfrm>
            <a:off x="1056182" y="2181361"/>
            <a:ext cx="6241482" cy="514628"/>
          </a:xfrm>
        </p:spPr>
        <p:txBody>
          <a:bodyPr>
            <a:normAutofit fontScale="85000" lnSpcReduction="10000"/>
          </a:bodyPr>
          <a:lstStyle/>
          <a:p>
            <a:pPr marL="0" indent="0">
              <a:buNone/>
            </a:pPr>
            <a:r>
              <a:rPr lang="en-GB" sz="2400" dirty="0"/>
              <a:t>EDRs </a:t>
            </a:r>
            <a:r>
              <a:rPr lang="en-GB" sz="2400" i="1" dirty="0"/>
              <a:t>seem</a:t>
            </a:r>
            <a:r>
              <a:rPr lang="en-GB" sz="2400" dirty="0"/>
              <a:t> to rely mostly on the trigger step for detection</a:t>
            </a:r>
          </a:p>
          <a:p>
            <a:pPr marL="0" indent="0">
              <a:buNone/>
            </a:pPr>
            <a:endParaRPr lang="en-GB" sz="2400" dirty="0"/>
          </a:p>
        </p:txBody>
      </p:sp>
      <p:sp>
        <p:nvSpPr>
          <p:cNvPr id="3" name="TextBox 2">
            <a:extLst>
              <a:ext uri="{FF2B5EF4-FFF2-40B4-BE49-F238E27FC236}">
                <a16:creationId xmlns:a16="http://schemas.microsoft.com/office/drawing/2014/main" id="{248D8D7F-AA78-56E7-1CC0-B1B9B89DB5D3}"/>
              </a:ext>
            </a:extLst>
          </p:cNvPr>
          <p:cNvSpPr txBox="1"/>
          <p:nvPr/>
        </p:nvSpPr>
        <p:spPr>
          <a:xfrm>
            <a:off x="2342396" y="6226435"/>
            <a:ext cx="4195972" cy="307777"/>
          </a:xfrm>
          <a:prstGeom prst="rect">
            <a:avLst/>
          </a:prstGeom>
          <a:noFill/>
        </p:spPr>
        <p:txBody>
          <a:bodyPr wrap="square">
            <a:spAutoFit/>
          </a:bodyPr>
          <a:lstStyle/>
          <a:p>
            <a:r>
              <a:rPr lang="en-GB" sz="1400" b="0" i="0" dirty="0" err="1">
                <a:solidFill>
                  <a:srgbClr val="1F2328"/>
                </a:solidFill>
                <a:effectLst/>
                <a:latin typeface="Consolas" panose="020B0609020204030204" pitchFamily="49" charset="0"/>
                <a:ea typeface="NSimSun" panose="02010609030101010101" pitchFamily="49" charset="-122"/>
              </a:rPr>
              <a:t>VirtualAllocEx</a:t>
            </a:r>
            <a:r>
              <a:rPr lang="en-GB" sz="1400" b="0" i="0" dirty="0">
                <a:solidFill>
                  <a:srgbClr val="1F2328"/>
                </a:solidFill>
                <a:effectLst/>
                <a:latin typeface="Consolas" panose="020B0609020204030204" pitchFamily="49" charset="0"/>
              </a:rPr>
              <a:t>()/</a:t>
            </a:r>
            <a:r>
              <a:rPr lang="en-GB" sz="1400" b="0" i="0" dirty="0" err="1">
                <a:solidFill>
                  <a:srgbClr val="1F2328"/>
                </a:solidFill>
                <a:effectLst/>
                <a:latin typeface="Consolas" panose="020B0609020204030204" pitchFamily="49" charset="0"/>
              </a:rPr>
              <a:t>WriteProcessMemory</a:t>
            </a:r>
            <a:r>
              <a:rPr lang="en-GB" sz="1400" b="0" i="0" dirty="0">
                <a:solidFill>
                  <a:srgbClr val="1F2328"/>
                </a:solidFill>
                <a:effectLst/>
                <a:latin typeface="Consolas" panose="020B0609020204030204" pitchFamily="49" charset="0"/>
              </a:rPr>
              <a:t>()</a:t>
            </a:r>
            <a:endParaRPr lang="en-GB" sz="1400" dirty="0">
              <a:latin typeface="Consolas" panose="020B0609020204030204" pitchFamily="49" charset="0"/>
            </a:endParaRPr>
          </a:p>
        </p:txBody>
      </p:sp>
      <p:pic>
        <p:nvPicPr>
          <p:cNvPr id="11" name="Picture 10">
            <a:extLst>
              <a:ext uri="{FF2B5EF4-FFF2-40B4-BE49-F238E27FC236}">
                <a16:creationId xmlns:a16="http://schemas.microsoft.com/office/drawing/2014/main" id="{CF8E5D86-AD9C-A4A0-8826-2C44BC0E2AE0}"/>
              </a:ext>
            </a:extLst>
          </p:cNvPr>
          <p:cNvPicPr>
            <a:picLocks noChangeAspect="1"/>
          </p:cNvPicPr>
          <p:nvPr/>
        </p:nvPicPr>
        <p:blipFill>
          <a:blip r:embed="rId2"/>
          <a:stretch>
            <a:fillRect/>
          </a:stretch>
        </p:blipFill>
        <p:spPr>
          <a:xfrm>
            <a:off x="6917606" y="3136554"/>
            <a:ext cx="2381250" cy="3400425"/>
          </a:xfrm>
          <a:prstGeom prst="rect">
            <a:avLst/>
          </a:prstGeom>
        </p:spPr>
      </p:pic>
      <p:cxnSp>
        <p:nvCxnSpPr>
          <p:cNvPr id="16" name="Straight Connector 15">
            <a:extLst>
              <a:ext uri="{FF2B5EF4-FFF2-40B4-BE49-F238E27FC236}">
                <a16:creationId xmlns:a16="http://schemas.microsoft.com/office/drawing/2014/main" id="{B266FA9D-6A70-15BE-FCF9-9DB87FA751EB}"/>
              </a:ext>
            </a:extLst>
          </p:cNvPr>
          <p:cNvCxnSpPr>
            <a:cxnSpLocks/>
          </p:cNvCxnSpPr>
          <p:nvPr/>
        </p:nvCxnSpPr>
        <p:spPr>
          <a:xfrm>
            <a:off x="5593815" y="4587497"/>
            <a:ext cx="1889106" cy="170237"/>
          </a:xfrm>
          <a:prstGeom prst="line">
            <a:avLst/>
          </a:prstGeom>
          <a:ln w="1905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14" name="Straight Connector 13">
            <a:extLst>
              <a:ext uri="{FF2B5EF4-FFF2-40B4-BE49-F238E27FC236}">
                <a16:creationId xmlns:a16="http://schemas.microsoft.com/office/drawing/2014/main" id="{CBE0F6E1-33EF-EE1A-BE44-AE563DBBEFC2}"/>
              </a:ext>
            </a:extLst>
          </p:cNvPr>
          <p:cNvCxnSpPr>
            <a:cxnSpLocks/>
          </p:cNvCxnSpPr>
          <p:nvPr/>
        </p:nvCxnSpPr>
        <p:spPr>
          <a:xfrm>
            <a:off x="5972204" y="3426262"/>
            <a:ext cx="1478559" cy="551296"/>
          </a:xfrm>
          <a:prstGeom prst="line">
            <a:avLst/>
          </a:prstGeom>
          <a:ln w="1905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13" name="Straight Connector 12">
            <a:extLst>
              <a:ext uri="{FF2B5EF4-FFF2-40B4-BE49-F238E27FC236}">
                <a16:creationId xmlns:a16="http://schemas.microsoft.com/office/drawing/2014/main" id="{67A75B6F-5B6F-23B7-B290-A92E203D68CE}"/>
              </a:ext>
            </a:extLst>
          </p:cNvPr>
          <p:cNvCxnSpPr>
            <a:cxnSpLocks/>
          </p:cNvCxnSpPr>
          <p:nvPr/>
        </p:nvCxnSpPr>
        <p:spPr>
          <a:xfrm flipV="1">
            <a:off x="6106428" y="5612013"/>
            <a:ext cx="1191236" cy="733617"/>
          </a:xfrm>
          <a:prstGeom prst="line">
            <a:avLst/>
          </a:prstGeom>
          <a:ln w="1905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17" name="Picture 16">
            <a:extLst>
              <a:ext uri="{FF2B5EF4-FFF2-40B4-BE49-F238E27FC236}">
                <a16:creationId xmlns:a16="http://schemas.microsoft.com/office/drawing/2014/main" id="{4ECD65C6-DF17-D5AC-424F-4BEAA534AE8E}"/>
              </a:ext>
            </a:extLst>
          </p:cNvPr>
          <p:cNvPicPr>
            <a:picLocks noChangeAspect="1"/>
          </p:cNvPicPr>
          <p:nvPr/>
        </p:nvPicPr>
        <p:blipFill>
          <a:blip r:embed="rId3"/>
          <a:stretch>
            <a:fillRect/>
          </a:stretch>
        </p:blipFill>
        <p:spPr>
          <a:xfrm>
            <a:off x="6936656" y="3143312"/>
            <a:ext cx="2343150" cy="3390900"/>
          </a:xfrm>
          <a:prstGeom prst="rect">
            <a:avLst/>
          </a:prstGeom>
        </p:spPr>
      </p:pic>
    </p:spTree>
    <p:extLst>
      <p:ext uri="{BB962C8B-B14F-4D97-AF65-F5344CB8AC3E}">
        <p14:creationId xmlns:p14="http://schemas.microsoft.com/office/powerpoint/2010/main" val="69071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14000"/>
                                  </p:iterate>
                                  <p:childTnLst>
                                    <p:set>
                                      <p:cBhvr override="childStyle">
                                        <p:cTn id="6" dur="500" fill="hold"/>
                                        <p:tgtEl>
                                          <p:spTgt spid="22">
                                            <p:txEl>
                                              <p:pRg st="0" end="0"/>
                                            </p:txEl>
                                          </p:spTgt>
                                        </p:tgtEl>
                                        <p:attrNameLst>
                                          <p:attrName>style.color</p:attrName>
                                        </p:attrNameLst>
                                      </p:cBhvr>
                                      <p:to>
                                        <p:clrVal>
                                          <a:srgbClr val="F53829"/>
                                        </p:clrVal>
                                      </p:to>
                                    </p:set>
                                    <p:set>
                                      <p:cBhvr>
                                        <p:cTn id="7" dur="500" fill="hold"/>
                                        <p:tgtEl>
                                          <p:spTgt spid="22">
                                            <p:txEl>
                                              <p:pRg st="0" end="0"/>
                                            </p:txEl>
                                          </p:spTgt>
                                        </p:tgtEl>
                                        <p:attrNameLst>
                                          <p:attrName>fillcolor</p:attrName>
                                        </p:attrNameLst>
                                      </p:cBhvr>
                                      <p:to>
                                        <p:clrVal>
                                          <a:srgbClr val="F53829"/>
                                        </p:clrVal>
                                      </p:to>
                                    </p:set>
                                    <p:set>
                                      <p:cBhvr>
                                        <p:cTn id="8" dur="500" fill="hold"/>
                                        <p:tgtEl>
                                          <p:spTgt spid="22">
                                            <p:txEl>
                                              <p:pRg st="0" end="0"/>
                                            </p:txEl>
                                          </p:spTgt>
                                        </p:tgtEl>
                                        <p:attrNameLst>
                                          <p:attrName>fill.type</p:attrName>
                                        </p:attrNameLst>
                                      </p:cBhvr>
                                      <p:to>
                                        <p:strVal val="solid"/>
                                      </p:to>
                                    </p:set>
                                  </p:childTnLst>
                                </p:cTn>
                              </p:par>
                            </p:childTnLst>
                          </p:cTn>
                        </p:par>
                        <p:par>
                          <p:cTn id="9" fill="hold">
                            <p:stCondLst>
                              <p:cond delay="1830"/>
                            </p:stCondLst>
                            <p:childTnLst>
                              <p:par>
                                <p:cTn id="10" presetID="1" presetClass="entr" presetSubtype="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BFF7D-38C3-A463-6E1F-2213B9DD33E9}"/>
              </a:ext>
            </a:extLst>
          </p:cNvPr>
          <p:cNvSpPr>
            <a:spLocks noGrp="1"/>
          </p:cNvSpPr>
          <p:nvPr>
            <p:ph type="title"/>
          </p:nvPr>
        </p:nvSpPr>
        <p:spPr>
          <a:xfrm>
            <a:off x="1156851" y="637762"/>
            <a:ext cx="9888496" cy="900131"/>
          </a:xfrm>
        </p:spPr>
        <p:txBody>
          <a:bodyPr anchor="t">
            <a:normAutofit/>
          </a:bodyPr>
          <a:lstStyle/>
          <a:p>
            <a:r>
              <a:rPr lang="en-GB" sz="4000" dirty="0">
                <a:solidFill>
                  <a:schemeClr val="bg1"/>
                </a:solidFill>
              </a:rPr>
              <a:t># CODE INJECTION LANDSCAPE</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944004-FCEA-2CE0-99FD-413236C0D459}"/>
              </a:ext>
            </a:extLst>
          </p:cNvPr>
          <p:cNvSpPr>
            <a:spLocks noGrp="1"/>
          </p:cNvSpPr>
          <p:nvPr>
            <p:ph idx="1"/>
          </p:nvPr>
        </p:nvSpPr>
        <p:spPr>
          <a:xfrm>
            <a:off x="1155548" y="2217343"/>
            <a:ext cx="9880893" cy="3959619"/>
          </a:xfrm>
        </p:spPr>
        <p:txBody>
          <a:bodyPr>
            <a:normAutofit/>
          </a:bodyPr>
          <a:lstStyle/>
          <a:p>
            <a:r>
              <a:rPr lang="en-GB" sz="2400" dirty="0"/>
              <a:t>An outlier though: </a:t>
            </a:r>
            <a:r>
              <a:rPr lang="en-GB" sz="2400" i="1" dirty="0"/>
              <a:t>Threadless Injection (Ceri Coburn)</a:t>
            </a:r>
          </a:p>
          <a:p>
            <a:endParaRPr lang="en-GB" sz="2400" dirty="0"/>
          </a:p>
          <a:p>
            <a:pPr marL="0" indent="0">
              <a:buNone/>
            </a:pPr>
            <a:r>
              <a:rPr lang="en-GB" sz="2400" dirty="0"/>
              <a:t>	</a:t>
            </a:r>
          </a:p>
        </p:txBody>
      </p:sp>
      <p:pic>
        <p:nvPicPr>
          <p:cNvPr id="5" name="Picture 4">
            <a:extLst>
              <a:ext uri="{FF2B5EF4-FFF2-40B4-BE49-F238E27FC236}">
                <a16:creationId xmlns:a16="http://schemas.microsoft.com/office/drawing/2014/main" id="{C1FD260B-FD2A-A1EC-C93E-B28C0C948D6A}"/>
              </a:ext>
            </a:extLst>
          </p:cNvPr>
          <p:cNvPicPr>
            <a:picLocks noChangeAspect="1"/>
          </p:cNvPicPr>
          <p:nvPr/>
        </p:nvPicPr>
        <p:blipFill>
          <a:blip r:embed="rId2"/>
          <a:stretch>
            <a:fillRect/>
          </a:stretch>
        </p:blipFill>
        <p:spPr>
          <a:xfrm>
            <a:off x="3717990" y="2803203"/>
            <a:ext cx="7896225" cy="3419475"/>
          </a:xfrm>
          <a:prstGeom prst="rect">
            <a:avLst/>
          </a:prstGeom>
        </p:spPr>
      </p:pic>
      <p:sp>
        <p:nvSpPr>
          <p:cNvPr id="7" name="TextBox 6">
            <a:extLst>
              <a:ext uri="{FF2B5EF4-FFF2-40B4-BE49-F238E27FC236}">
                <a16:creationId xmlns:a16="http://schemas.microsoft.com/office/drawing/2014/main" id="{FCE44A1A-3FB7-A1D7-A5DD-675B4C1AB766}"/>
              </a:ext>
            </a:extLst>
          </p:cNvPr>
          <p:cNvSpPr txBox="1"/>
          <p:nvPr/>
        </p:nvSpPr>
        <p:spPr>
          <a:xfrm>
            <a:off x="9056643" y="6233013"/>
            <a:ext cx="2699884" cy="261610"/>
          </a:xfrm>
          <a:prstGeom prst="rect">
            <a:avLst/>
          </a:prstGeom>
          <a:noFill/>
        </p:spPr>
        <p:txBody>
          <a:bodyPr wrap="square">
            <a:spAutoFit/>
          </a:bodyPr>
          <a:lstStyle/>
          <a:p>
            <a:r>
              <a:rPr lang="en-GB" sz="1100" dirty="0"/>
              <a:t>https://github.com/CCob/ThreadlessInject</a:t>
            </a:r>
          </a:p>
        </p:txBody>
      </p:sp>
      <p:pic>
        <p:nvPicPr>
          <p:cNvPr id="6" name="Picture 5">
            <a:extLst>
              <a:ext uri="{FF2B5EF4-FFF2-40B4-BE49-F238E27FC236}">
                <a16:creationId xmlns:a16="http://schemas.microsoft.com/office/drawing/2014/main" id="{DBFC1777-F91F-C6A5-1D7E-93E3798FBD04}"/>
              </a:ext>
            </a:extLst>
          </p:cNvPr>
          <p:cNvPicPr>
            <a:picLocks noChangeAspect="1"/>
          </p:cNvPicPr>
          <p:nvPr/>
        </p:nvPicPr>
        <p:blipFill>
          <a:blip r:embed="rId3"/>
          <a:stretch>
            <a:fillRect/>
          </a:stretch>
        </p:blipFill>
        <p:spPr>
          <a:xfrm>
            <a:off x="577774" y="2804053"/>
            <a:ext cx="2924175" cy="3533775"/>
          </a:xfrm>
          <a:prstGeom prst="rect">
            <a:avLst/>
          </a:prstGeom>
        </p:spPr>
      </p:pic>
    </p:spTree>
    <p:extLst>
      <p:ext uri="{BB962C8B-B14F-4D97-AF65-F5344CB8AC3E}">
        <p14:creationId xmlns:p14="http://schemas.microsoft.com/office/powerpoint/2010/main" val="791314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38A2D166-FE74-941D-0905-DCFFDB821FE4}"/>
              </a:ext>
            </a:extLst>
          </p:cNvPr>
          <p:cNvSpPr>
            <a:spLocks noGrp="1"/>
          </p:cNvSpPr>
          <p:nvPr>
            <p:ph idx="1"/>
          </p:nvPr>
        </p:nvSpPr>
        <p:spPr>
          <a:xfrm>
            <a:off x="1155548" y="3512127"/>
            <a:ext cx="9880893" cy="2664835"/>
          </a:xfrm>
        </p:spPr>
        <p:txBody>
          <a:bodyPr>
            <a:normAutofit/>
          </a:bodyPr>
          <a:lstStyle/>
          <a:p>
            <a:r>
              <a:rPr lang="en-GB" sz="2400" dirty="0"/>
              <a:t>Recent shift from </a:t>
            </a:r>
            <a:r>
              <a:rPr lang="en-GB" sz="2400" i="1" dirty="0"/>
              <a:t>active</a:t>
            </a:r>
            <a:r>
              <a:rPr lang="en-GB" sz="2400" dirty="0"/>
              <a:t> injection techniques to </a:t>
            </a:r>
            <a:r>
              <a:rPr lang="en-GB" sz="2400" i="1" dirty="0"/>
              <a:t>passive </a:t>
            </a:r>
            <a:r>
              <a:rPr lang="en-GB" sz="2400" dirty="0"/>
              <a:t>ones</a:t>
            </a:r>
          </a:p>
          <a:p>
            <a:r>
              <a:rPr lang="en-GB" sz="2400" dirty="0"/>
              <a:t>Stealthier but higher maintenance in terms of development</a:t>
            </a:r>
          </a:p>
          <a:p>
            <a:endParaRPr lang="en-GB" sz="2400" dirty="0"/>
          </a:p>
          <a:p>
            <a:endParaRPr lang="en-GB" sz="2400" dirty="0"/>
          </a:p>
          <a:p>
            <a:pPr marL="0" indent="0">
              <a:buNone/>
            </a:pPr>
            <a:r>
              <a:rPr lang="en-GB" sz="1500" dirty="0"/>
              <a:t>Catch’ </a:t>
            </a:r>
            <a:r>
              <a:rPr lang="en-GB" sz="1500" dirty="0" err="1"/>
              <a:t>em</a:t>
            </a:r>
            <a:r>
              <a:rPr lang="en-GB" sz="1500" dirty="0"/>
              <a:t> all: </a:t>
            </a:r>
            <a:r>
              <a:rPr lang="en-GB" sz="1500" i="1" dirty="0"/>
              <a:t>https://github.com/itaymigdal/awesome-injection?tab=readme-ov-file#process-injection-1</a:t>
            </a:r>
          </a:p>
          <a:p>
            <a:pPr marL="0" indent="0">
              <a:buNone/>
            </a:pPr>
            <a:r>
              <a:rPr lang="en-GB" sz="2400" dirty="0"/>
              <a:t>	</a:t>
            </a:r>
          </a:p>
        </p:txBody>
      </p:sp>
      <p:sp>
        <p:nvSpPr>
          <p:cNvPr id="5" name="Title 1">
            <a:extLst>
              <a:ext uri="{FF2B5EF4-FFF2-40B4-BE49-F238E27FC236}">
                <a16:creationId xmlns:a16="http://schemas.microsoft.com/office/drawing/2014/main" id="{F4DE9A21-9E4A-85E2-74BA-E0770C3ABE3B}"/>
              </a:ext>
            </a:extLst>
          </p:cNvPr>
          <p:cNvSpPr txBox="1">
            <a:spLocks/>
          </p:cNvSpPr>
          <p:nvPr/>
        </p:nvSpPr>
        <p:spPr>
          <a:xfrm>
            <a:off x="1156851" y="637762"/>
            <a:ext cx="9888496" cy="900131"/>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100" dirty="0">
                <a:solidFill>
                  <a:schemeClr val="bg1"/>
                </a:solidFill>
              </a:rPr>
              <a:t># CODE INJECTION LANDSCAPE</a:t>
            </a:r>
            <a:br>
              <a:rPr lang="en-GB" sz="4000" dirty="0">
                <a:solidFill>
                  <a:schemeClr val="bg1"/>
                </a:solidFill>
              </a:rPr>
            </a:br>
            <a:r>
              <a:rPr lang="en-GB" sz="1800" dirty="0">
                <a:solidFill>
                  <a:schemeClr val="bg1"/>
                </a:solidFill>
              </a:rPr>
              <a:t>## Active vs Passive techniques</a:t>
            </a:r>
          </a:p>
        </p:txBody>
      </p:sp>
    </p:spTree>
    <p:extLst>
      <p:ext uri="{BB962C8B-B14F-4D97-AF65-F5344CB8AC3E}">
        <p14:creationId xmlns:p14="http://schemas.microsoft.com/office/powerpoint/2010/main" val="82180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 calcmode="lin" valueType="num">
                                      <p:cBhvr additive="base">
                                        <p:cTn id="1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BFF7D-38C3-A463-6E1F-2213B9DD33E9}"/>
              </a:ext>
            </a:extLst>
          </p:cNvPr>
          <p:cNvSpPr>
            <a:spLocks noGrp="1"/>
          </p:cNvSpPr>
          <p:nvPr>
            <p:ph type="title"/>
          </p:nvPr>
        </p:nvSpPr>
        <p:spPr>
          <a:xfrm>
            <a:off x="1156851" y="637762"/>
            <a:ext cx="9888496" cy="900131"/>
          </a:xfrm>
        </p:spPr>
        <p:txBody>
          <a:bodyPr anchor="t">
            <a:normAutofit fontScale="90000"/>
          </a:bodyPr>
          <a:lstStyle/>
          <a:p>
            <a:r>
              <a:rPr lang="en-GB" dirty="0">
                <a:solidFill>
                  <a:schemeClr val="bg1"/>
                </a:solidFill>
              </a:rPr>
              <a:t># CODE INJECTION LANDSCAPE</a:t>
            </a:r>
            <a:br>
              <a:rPr lang="en-GB" sz="4000" dirty="0">
                <a:solidFill>
                  <a:schemeClr val="bg1"/>
                </a:solidFill>
              </a:rPr>
            </a:br>
            <a:r>
              <a:rPr lang="en-GB" sz="2000" dirty="0">
                <a:solidFill>
                  <a:schemeClr val="bg1"/>
                </a:solidFill>
              </a:rPr>
              <a:t>## Active vs Passive techniques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D739AE71-0718-A696-060D-634BB302CF60}"/>
              </a:ext>
            </a:extLst>
          </p:cNvPr>
          <p:cNvPicPr>
            <a:picLocks noChangeAspect="1"/>
          </p:cNvPicPr>
          <p:nvPr/>
        </p:nvPicPr>
        <p:blipFill>
          <a:blip r:embed="rId2"/>
          <a:stretch>
            <a:fillRect/>
          </a:stretch>
        </p:blipFill>
        <p:spPr>
          <a:xfrm>
            <a:off x="758349" y="2679153"/>
            <a:ext cx="8175220" cy="2425980"/>
          </a:xfrm>
          <a:prstGeom prst="rect">
            <a:avLst/>
          </a:prstGeom>
        </p:spPr>
      </p:pic>
      <p:pic>
        <p:nvPicPr>
          <p:cNvPr id="26" name="Picture 25">
            <a:extLst>
              <a:ext uri="{FF2B5EF4-FFF2-40B4-BE49-F238E27FC236}">
                <a16:creationId xmlns:a16="http://schemas.microsoft.com/office/drawing/2014/main" id="{6A91263D-0B96-D4BC-5649-29D8CF25E426}"/>
              </a:ext>
            </a:extLst>
          </p:cNvPr>
          <p:cNvPicPr>
            <a:picLocks noChangeAspect="1"/>
          </p:cNvPicPr>
          <p:nvPr/>
        </p:nvPicPr>
        <p:blipFill>
          <a:blip r:embed="rId3"/>
          <a:stretch>
            <a:fillRect/>
          </a:stretch>
        </p:blipFill>
        <p:spPr>
          <a:xfrm>
            <a:off x="769515" y="4981138"/>
            <a:ext cx="8153072" cy="775428"/>
          </a:xfrm>
          <a:prstGeom prst="rect">
            <a:avLst/>
          </a:prstGeom>
        </p:spPr>
      </p:pic>
      <p:pic>
        <p:nvPicPr>
          <p:cNvPr id="28" name="Picture 27">
            <a:extLst>
              <a:ext uri="{FF2B5EF4-FFF2-40B4-BE49-F238E27FC236}">
                <a16:creationId xmlns:a16="http://schemas.microsoft.com/office/drawing/2014/main" id="{DA453E9B-EEB9-0A83-F1BD-5D7A545544E4}"/>
              </a:ext>
            </a:extLst>
          </p:cNvPr>
          <p:cNvPicPr>
            <a:picLocks noChangeAspect="1"/>
          </p:cNvPicPr>
          <p:nvPr/>
        </p:nvPicPr>
        <p:blipFill>
          <a:blip r:embed="rId4"/>
          <a:stretch>
            <a:fillRect/>
          </a:stretch>
        </p:blipFill>
        <p:spPr>
          <a:xfrm>
            <a:off x="780503" y="5666493"/>
            <a:ext cx="8130912" cy="764350"/>
          </a:xfrm>
          <a:prstGeom prst="rect">
            <a:avLst/>
          </a:prstGeom>
        </p:spPr>
      </p:pic>
      <p:cxnSp>
        <p:nvCxnSpPr>
          <p:cNvPr id="20" name="Straight Arrow Connector 19">
            <a:extLst>
              <a:ext uri="{FF2B5EF4-FFF2-40B4-BE49-F238E27FC236}">
                <a16:creationId xmlns:a16="http://schemas.microsoft.com/office/drawing/2014/main" id="{8FD9430C-702E-5C54-B783-2D179FD3B649}"/>
              </a:ext>
            </a:extLst>
          </p:cNvPr>
          <p:cNvCxnSpPr>
            <a:cxnSpLocks/>
          </p:cNvCxnSpPr>
          <p:nvPr/>
        </p:nvCxnSpPr>
        <p:spPr>
          <a:xfrm flipV="1">
            <a:off x="6946076" y="4265035"/>
            <a:ext cx="2625436" cy="990846"/>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51F83C7-A72E-915B-1874-D817314A31C6}"/>
              </a:ext>
            </a:extLst>
          </p:cNvPr>
          <p:cNvSpPr txBox="1"/>
          <p:nvPr/>
        </p:nvSpPr>
        <p:spPr>
          <a:xfrm>
            <a:off x="9219692" y="3505733"/>
            <a:ext cx="2888672" cy="646331"/>
          </a:xfrm>
          <a:prstGeom prst="rect">
            <a:avLst/>
          </a:prstGeom>
          <a:noFill/>
        </p:spPr>
        <p:txBody>
          <a:bodyPr wrap="square">
            <a:spAutoFit/>
          </a:bodyPr>
          <a:lstStyle/>
          <a:p>
            <a:r>
              <a:rPr lang="en-GB" sz="1800" dirty="0">
                <a:solidFill>
                  <a:srgbClr val="FF0000"/>
                </a:solidFill>
              </a:rPr>
              <a:t>We actively tamper with the intended execution flow</a:t>
            </a:r>
            <a:endParaRPr lang="en-GB" dirty="0">
              <a:solidFill>
                <a:srgbClr val="FF0000"/>
              </a:solidFill>
            </a:endParaRPr>
          </a:p>
        </p:txBody>
      </p:sp>
    </p:spTree>
    <p:extLst>
      <p:ext uri="{BB962C8B-B14F-4D97-AF65-F5344CB8AC3E}">
        <p14:creationId xmlns:p14="http://schemas.microsoft.com/office/powerpoint/2010/main" val="379398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anim calcmode="lin" valueType="num">
                                      <p:cBhvr>
                                        <p:cTn id="14" dur="1000" fill="hold"/>
                                        <p:tgtEl>
                                          <p:spTgt spid="26"/>
                                        </p:tgtEl>
                                        <p:attrNameLst>
                                          <p:attrName>ppt_x</p:attrName>
                                        </p:attrNameLst>
                                      </p:cBhvr>
                                      <p:tavLst>
                                        <p:tav tm="0">
                                          <p:val>
                                            <p:strVal val="#ppt_x"/>
                                          </p:val>
                                        </p:tav>
                                        <p:tav tm="100000">
                                          <p:val>
                                            <p:strVal val="#ppt_x"/>
                                          </p:val>
                                        </p:tav>
                                      </p:tavLst>
                                    </p:anim>
                                    <p:anim calcmode="lin" valueType="num">
                                      <p:cBhvr>
                                        <p:cTn id="15" dur="1000" fill="hold"/>
                                        <p:tgtEl>
                                          <p:spTgt spid="2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9C7342C-C80B-4A91-F3D0-C859B2FD5C8F}"/>
              </a:ext>
            </a:extLst>
          </p:cNvPr>
          <p:cNvPicPr>
            <a:picLocks noChangeAspect="1"/>
          </p:cNvPicPr>
          <p:nvPr/>
        </p:nvPicPr>
        <p:blipFill>
          <a:blip r:embed="rId2"/>
          <a:stretch>
            <a:fillRect/>
          </a:stretch>
        </p:blipFill>
        <p:spPr>
          <a:xfrm>
            <a:off x="5669943" y="2332108"/>
            <a:ext cx="6179680" cy="4194209"/>
          </a:xfrm>
          <a:prstGeom prst="rect">
            <a:avLst/>
          </a:prstGeom>
        </p:spPr>
      </p:pic>
      <p:sp>
        <p:nvSpPr>
          <p:cNvPr id="11" name="TextBox 10">
            <a:extLst>
              <a:ext uri="{FF2B5EF4-FFF2-40B4-BE49-F238E27FC236}">
                <a16:creationId xmlns:a16="http://schemas.microsoft.com/office/drawing/2014/main" id="{62E28AD8-4CE7-36FC-D5EC-17BCF243FD94}"/>
              </a:ext>
            </a:extLst>
          </p:cNvPr>
          <p:cNvSpPr txBox="1"/>
          <p:nvPr/>
        </p:nvSpPr>
        <p:spPr>
          <a:xfrm>
            <a:off x="1049982" y="2862907"/>
            <a:ext cx="4553104" cy="369332"/>
          </a:xfrm>
          <a:prstGeom prst="rect">
            <a:avLst/>
          </a:prstGeom>
          <a:noFill/>
        </p:spPr>
        <p:txBody>
          <a:bodyPr wrap="square">
            <a:spAutoFit/>
          </a:bodyPr>
          <a:lstStyle/>
          <a:p>
            <a:r>
              <a:rPr lang="en-GB" sz="1800" dirty="0"/>
              <a:t>Recent Release (@hasherezade, April 2025):</a:t>
            </a:r>
            <a:endParaRPr lang="en-GB" dirty="0"/>
          </a:p>
        </p:txBody>
      </p:sp>
      <p:sp>
        <p:nvSpPr>
          <p:cNvPr id="14" name="TextBox 13">
            <a:extLst>
              <a:ext uri="{FF2B5EF4-FFF2-40B4-BE49-F238E27FC236}">
                <a16:creationId xmlns:a16="http://schemas.microsoft.com/office/drawing/2014/main" id="{007EB876-CF09-D844-F29F-2EC278C26A47}"/>
              </a:ext>
            </a:extLst>
          </p:cNvPr>
          <p:cNvSpPr txBox="1"/>
          <p:nvPr/>
        </p:nvSpPr>
        <p:spPr>
          <a:xfrm>
            <a:off x="5603086" y="6562681"/>
            <a:ext cx="6094268" cy="276999"/>
          </a:xfrm>
          <a:prstGeom prst="rect">
            <a:avLst/>
          </a:prstGeom>
          <a:noFill/>
        </p:spPr>
        <p:txBody>
          <a:bodyPr wrap="square">
            <a:spAutoFit/>
          </a:bodyPr>
          <a:lstStyle/>
          <a:p>
            <a:r>
              <a:rPr lang="en-GB" sz="1200" i="1" dirty="0"/>
              <a:t>https://research.checkpoint.com/2025/waiting-thread-hijacking/</a:t>
            </a:r>
          </a:p>
        </p:txBody>
      </p:sp>
      <p:sp>
        <p:nvSpPr>
          <p:cNvPr id="15" name="TextBox 14">
            <a:extLst>
              <a:ext uri="{FF2B5EF4-FFF2-40B4-BE49-F238E27FC236}">
                <a16:creationId xmlns:a16="http://schemas.microsoft.com/office/drawing/2014/main" id="{AEE4DC5C-5F67-61E5-B252-8933A358E0EA}"/>
              </a:ext>
            </a:extLst>
          </p:cNvPr>
          <p:cNvSpPr txBox="1"/>
          <p:nvPr/>
        </p:nvSpPr>
        <p:spPr>
          <a:xfrm>
            <a:off x="1049982" y="2069905"/>
            <a:ext cx="4277594" cy="369332"/>
          </a:xfrm>
          <a:prstGeom prst="rect">
            <a:avLst/>
          </a:prstGeom>
          <a:noFill/>
        </p:spPr>
        <p:txBody>
          <a:bodyPr wrap="square">
            <a:spAutoFit/>
          </a:bodyPr>
          <a:lstStyle/>
          <a:p>
            <a:r>
              <a:rPr lang="en-GB" dirty="0"/>
              <a:t>“Passive” injection technique</a:t>
            </a:r>
          </a:p>
        </p:txBody>
      </p:sp>
      <p:sp>
        <p:nvSpPr>
          <p:cNvPr id="5" name="Title 1">
            <a:extLst>
              <a:ext uri="{FF2B5EF4-FFF2-40B4-BE49-F238E27FC236}">
                <a16:creationId xmlns:a16="http://schemas.microsoft.com/office/drawing/2014/main" id="{9CDBC705-2742-56AF-35E0-83C956FB252F}"/>
              </a:ext>
            </a:extLst>
          </p:cNvPr>
          <p:cNvSpPr txBox="1">
            <a:spLocks/>
          </p:cNvSpPr>
          <p:nvPr/>
        </p:nvSpPr>
        <p:spPr>
          <a:xfrm>
            <a:off x="1156851" y="637762"/>
            <a:ext cx="9888496" cy="900131"/>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100" dirty="0">
                <a:solidFill>
                  <a:schemeClr val="bg1"/>
                </a:solidFill>
              </a:rPr>
              <a:t># CODE INJECTION LANDSCAPE</a:t>
            </a:r>
            <a:br>
              <a:rPr lang="en-GB" sz="4000" dirty="0">
                <a:solidFill>
                  <a:schemeClr val="bg1"/>
                </a:solidFill>
              </a:rPr>
            </a:br>
            <a:r>
              <a:rPr lang="en-GB" sz="1800" dirty="0">
                <a:solidFill>
                  <a:schemeClr val="bg1"/>
                </a:solidFill>
              </a:rPr>
              <a:t>## Active vs Passive techniques</a:t>
            </a:r>
          </a:p>
        </p:txBody>
      </p:sp>
    </p:spTree>
    <p:extLst>
      <p:ext uri="{BB962C8B-B14F-4D97-AF65-F5344CB8AC3E}">
        <p14:creationId xmlns:p14="http://schemas.microsoft.com/office/powerpoint/2010/main" val="3777277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A0F65C-16F3-0CD5-6EBB-65738EF2BA12}"/>
              </a:ext>
            </a:extLst>
          </p:cNvPr>
          <p:cNvSpPr>
            <a:spLocks noGrp="1"/>
          </p:cNvSpPr>
          <p:nvPr>
            <p:ph type="ctrTitle"/>
          </p:nvPr>
        </p:nvSpPr>
        <p:spPr>
          <a:xfrm>
            <a:off x="2302092" y="2843868"/>
            <a:ext cx="7587816" cy="585132"/>
          </a:xfrm>
        </p:spPr>
        <p:txBody>
          <a:bodyPr anchor="b">
            <a:normAutofit/>
          </a:bodyPr>
          <a:lstStyle/>
          <a:p>
            <a:pPr algn="l"/>
            <a:r>
              <a:rPr lang="en-GB" sz="3200" dirty="0">
                <a:solidFill>
                  <a:schemeClr val="bg1">
                    <a:alpha val="60000"/>
                  </a:schemeClr>
                </a:solidFill>
              </a:rPr>
              <a:t>This Talk’s Approach</a:t>
            </a:r>
            <a:endParaRPr lang="en-GB" sz="2400" dirty="0">
              <a:solidFill>
                <a:schemeClr val="bg1">
                  <a:alpha val="60000"/>
                </a:schemeClr>
              </a:solidFill>
              <a:latin typeface="Consolas" panose="020B0609020204030204" pitchFamily="49" charset="0"/>
            </a:endParaRPr>
          </a:p>
        </p:txBody>
      </p:sp>
    </p:spTree>
    <p:extLst>
      <p:ext uri="{BB962C8B-B14F-4D97-AF65-F5344CB8AC3E}">
        <p14:creationId xmlns:p14="http://schemas.microsoft.com/office/powerpoint/2010/main" val="3951095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BFF7D-38C3-A463-6E1F-2213B9DD33E9}"/>
              </a:ext>
            </a:extLst>
          </p:cNvPr>
          <p:cNvSpPr>
            <a:spLocks noGrp="1"/>
          </p:cNvSpPr>
          <p:nvPr>
            <p:ph type="title"/>
          </p:nvPr>
        </p:nvSpPr>
        <p:spPr>
          <a:xfrm>
            <a:off x="1156851" y="637762"/>
            <a:ext cx="9888496" cy="900131"/>
          </a:xfrm>
        </p:spPr>
        <p:txBody>
          <a:bodyPr anchor="t">
            <a:normAutofit/>
          </a:bodyPr>
          <a:lstStyle/>
          <a:p>
            <a:r>
              <a:rPr lang="en-GB" sz="4000" dirty="0">
                <a:solidFill>
                  <a:schemeClr val="bg1"/>
                </a:solidFill>
              </a:rPr>
              <a:t># THIS TALK’S APPROACH</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944004-FCEA-2CE0-99FD-413236C0D459}"/>
              </a:ext>
            </a:extLst>
          </p:cNvPr>
          <p:cNvSpPr>
            <a:spLocks noGrp="1"/>
          </p:cNvSpPr>
          <p:nvPr>
            <p:ph idx="1"/>
          </p:nvPr>
        </p:nvSpPr>
        <p:spPr>
          <a:xfrm>
            <a:off x="1001676" y="4068036"/>
            <a:ext cx="10839407" cy="2005586"/>
          </a:xfrm>
        </p:spPr>
        <p:txBody>
          <a:bodyPr>
            <a:normAutofit/>
          </a:bodyPr>
          <a:lstStyle/>
          <a:p>
            <a:pPr marL="0" indent="0">
              <a:buNone/>
            </a:pPr>
            <a:endParaRPr lang="en-GB" sz="2400" dirty="0"/>
          </a:p>
          <a:p>
            <a:pPr marL="0" indent="0">
              <a:buNone/>
            </a:pPr>
            <a:r>
              <a:rPr lang="en-GB" sz="2400" dirty="0"/>
              <a:t>Provide PoC and framework for a new </a:t>
            </a:r>
            <a:r>
              <a:rPr lang="en-GB" sz="2400" b="1" dirty="0"/>
              <a:t>passive</a:t>
            </a:r>
            <a:r>
              <a:rPr lang="en-GB" sz="2400" dirty="0"/>
              <a:t> code execution / injection technique.</a:t>
            </a:r>
          </a:p>
        </p:txBody>
      </p:sp>
      <p:sp>
        <p:nvSpPr>
          <p:cNvPr id="4" name="Rectangle 3">
            <a:extLst>
              <a:ext uri="{FF2B5EF4-FFF2-40B4-BE49-F238E27FC236}">
                <a16:creationId xmlns:a16="http://schemas.microsoft.com/office/drawing/2014/main" id="{7530B299-3105-EAD6-5A49-D1D774C5D211}"/>
              </a:ext>
            </a:extLst>
          </p:cNvPr>
          <p:cNvSpPr/>
          <p:nvPr/>
        </p:nvSpPr>
        <p:spPr>
          <a:xfrm>
            <a:off x="7473770" y="4545962"/>
            <a:ext cx="1252421" cy="322418"/>
          </a:xfrm>
          <a:prstGeom prst="rect">
            <a:avLst/>
          </a:prstGeom>
          <a:noFill/>
          <a:ln w="38100">
            <a:solidFill>
              <a:srgbClr val="00B0F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78FABF0-77C2-C0D8-3E1B-0DF91ADA88E5}"/>
              </a:ext>
            </a:extLst>
          </p:cNvPr>
          <p:cNvSpPr/>
          <p:nvPr/>
        </p:nvSpPr>
        <p:spPr>
          <a:xfrm>
            <a:off x="8902148" y="4545962"/>
            <a:ext cx="1150819" cy="322418"/>
          </a:xfrm>
          <a:prstGeom prst="rect">
            <a:avLst/>
          </a:prstGeom>
          <a:noFill/>
          <a:ln w="38100">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E647FD8A-6600-594D-1409-7176F19EFD27}"/>
              </a:ext>
            </a:extLst>
          </p:cNvPr>
          <p:cNvSpPr txBox="1"/>
          <p:nvPr/>
        </p:nvSpPr>
        <p:spPr>
          <a:xfrm>
            <a:off x="556355" y="5473011"/>
            <a:ext cx="8857129" cy="646331"/>
          </a:xfrm>
          <a:prstGeom prst="rect">
            <a:avLst/>
          </a:prstGeom>
          <a:noFill/>
        </p:spPr>
        <p:txBody>
          <a:bodyPr wrap="square">
            <a:spAutoFit/>
          </a:bodyPr>
          <a:lstStyle/>
          <a:p>
            <a:pPr lvl="1">
              <a:buFont typeface="Wingdings" panose="05000000000000000000" pitchFamily="2" charset="2"/>
              <a:buChar char="§"/>
            </a:pPr>
            <a:r>
              <a:rPr lang="en-GB" sz="1800" b="1" dirty="0">
                <a:solidFill>
                  <a:srgbClr val="00B0F0"/>
                </a:solidFill>
              </a:rPr>
              <a:t>API Proxying</a:t>
            </a:r>
            <a:r>
              <a:rPr lang="en-GB" sz="1800" dirty="0"/>
              <a:t>: call an API indirectly (not traced back to your implant)</a:t>
            </a:r>
          </a:p>
          <a:p>
            <a:pPr lvl="1">
              <a:buFont typeface="Wingdings" panose="05000000000000000000" pitchFamily="2" charset="2"/>
              <a:buChar char="§"/>
            </a:pPr>
            <a:r>
              <a:rPr lang="en-GB" sz="1800" b="1" dirty="0">
                <a:solidFill>
                  <a:srgbClr val="FF0000"/>
                </a:solidFill>
              </a:rPr>
              <a:t>Process Injection</a:t>
            </a:r>
            <a:r>
              <a:rPr lang="en-GB" sz="1800" dirty="0"/>
              <a:t>: execute code in a separate process</a:t>
            </a:r>
          </a:p>
        </p:txBody>
      </p:sp>
      <p:pic>
        <p:nvPicPr>
          <p:cNvPr id="14" name="Picture 13">
            <a:extLst>
              <a:ext uri="{FF2B5EF4-FFF2-40B4-BE49-F238E27FC236}">
                <a16:creationId xmlns:a16="http://schemas.microsoft.com/office/drawing/2014/main" id="{B4A8028E-E95D-16EE-EC12-FD9B3F1A552F}"/>
              </a:ext>
            </a:extLst>
          </p:cNvPr>
          <p:cNvPicPr>
            <a:picLocks noChangeAspect="1"/>
          </p:cNvPicPr>
          <p:nvPr/>
        </p:nvPicPr>
        <p:blipFill>
          <a:blip r:embed="rId2"/>
          <a:stretch>
            <a:fillRect/>
          </a:stretch>
        </p:blipFill>
        <p:spPr>
          <a:xfrm>
            <a:off x="3674519" y="2385982"/>
            <a:ext cx="4495800" cy="1352550"/>
          </a:xfrm>
          <a:prstGeom prst="rect">
            <a:avLst/>
          </a:prstGeom>
          <a:effectLst>
            <a:outerShdw blurRad="50800" dist="38100" dir="2700000" algn="tl" rotWithShape="0">
              <a:prstClr val="black">
                <a:alpha val="40000"/>
              </a:prstClr>
            </a:outerShdw>
          </a:effectLst>
          <a:scene3d>
            <a:camera prst="orthographicFront"/>
            <a:lightRig rig="threePt" dir="t"/>
          </a:scene3d>
          <a:sp3d prstMaterial="matte"/>
        </p:spPr>
      </p:pic>
    </p:spTree>
    <p:extLst>
      <p:ext uri="{BB962C8B-B14F-4D97-AF65-F5344CB8AC3E}">
        <p14:creationId xmlns:p14="http://schemas.microsoft.com/office/powerpoint/2010/main" val="327208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BFF7D-38C3-A463-6E1F-2213B9DD33E9}"/>
              </a:ext>
            </a:extLst>
          </p:cNvPr>
          <p:cNvSpPr>
            <a:spLocks noGrp="1"/>
          </p:cNvSpPr>
          <p:nvPr>
            <p:ph type="title"/>
          </p:nvPr>
        </p:nvSpPr>
        <p:spPr>
          <a:xfrm>
            <a:off x="1156851" y="637762"/>
            <a:ext cx="9888496" cy="900131"/>
          </a:xfrm>
        </p:spPr>
        <p:txBody>
          <a:bodyPr anchor="t">
            <a:normAutofit/>
          </a:bodyPr>
          <a:lstStyle/>
          <a:p>
            <a:r>
              <a:rPr lang="en-GB" sz="4000" dirty="0">
                <a:solidFill>
                  <a:schemeClr val="bg1"/>
                </a:solidFill>
              </a:rPr>
              <a:t># THIS TALK’S APPROACH</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944004-FCEA-2CE0-99FD-413236C0D459}"/>
              </a:ext>
            </a:extLst>
          </p:cNvPr>
          <p:cNvSpPr>
            <a:spLocks noGrp="1"/>
          </p:cNvSpPr>
          <p:nvPr>
            <p:ph idx="1"/>
          </p:nvPr>
        </p:nvSpPr>
        <p:spPr>
          <a:xfrm>
            <a:off x="1031015" y="2818923"/>
            <a:ext cx="10839407" cy="2051305"/>
          </a:xfrm>
        </p:spPr>
        <p:txBody>
          <a:bodyPr>
            <a:normAutofit fontScale="92500" lnSpcReduction="10000"/>
          </a:bodyPr>
          <a:lstStyle/>
          <a:p>
            <a:pPr marL="0" indent="0">
              <a:buNone/>
            </a:pPr>
            <a:endParaRPr lang="en-GB" sz="2400" dirty="0"/>
          </a:p>
          <a:p>
            <a:pPr>
              <a:buFont typeface="Wingdings" panose="05000000000000000000" pitchFamily="2" charset="2"/>
              <a:buChar char="§"/>
            </a:pPr>
            <a:r>
              <a:rPr lang="en-GB" sz="2400" dirty="0"/>
              <a:t> Write Payload</a:t>
            </a:r>
          </a:p>
          <a:p>
            <a:pPr>
              <a:buFont typeface="Wingdings" panose="05000000000000000000" pitchFamily="2" charset="2"/>
              <a:buChar char="§"/>
            </a:pPr>
            <a:r>
              <a:rPr lang="en-GB" sz="2400" dirty="0"/>
              <a:t> Fix Memory (if needed)</a:t>
            </a:r>
          </a:p>
          <a:p>
            <a:pPr>
              <a:buFont typeface="Wingdings" panose="05000000000000000000" pitchFamily="2" charset="2"/>
              <a:buChar char="§"/>
            </a:pPr>
            <a:r>
              <a:rPr lang="en-GB" sz="2400" dirty="0"/>
              <a:t> </a:t>
            </a:r>
            <a:r>
              <a:rPr lang="en-GB" sz="2400" strike="sngStrike" dirty="0"/>
              <a:t>Trigger</a:t>
            </a:r>
            <a:r>
              <a:rPr lang="en-GB" sz="2400" dirty="0"/>
              <a:t> Overwrite an address used by Windows’ internals </a:t>
            </a:r>
          </a:p>
          <a:p>
            <a:pPr>
              <a:buFont typeface="Wingdings" panose="05000000000000000000" pitchFamily="2" charset="2"/>
              <a:buChar char="§"/>
            </a:pPr>
            <a:r>
              <a:rPr lang="en-GB" sz="2400" dirty="0"/>
              <a:t> Wait for it to be run “naturally”.</a:t>
            </a:r>
          </a:p>
          <a:p>
            <a:pPr marL="0" indent="0">
              <a:buNone/>
            </a:pPr>
            <a:endParaRPr lang="en-GB" sz="2400" dirty="0"/>
          </a:p>
        </p:txBody>
      </p:sp>
      <p:sp>
        <p:nvSpPr>
          <p:cNvPr id="15" name="TextBox 14">
            <a:extLst>
              <a:ext uri="{FF2B5EF4-FFF2-40B4-BE49-F238E27FC236}">
                <a16:creationId xmlns:a16="http://schemas.microsoft.com/office/drawing/2014/main" id="{CECAFEF3-F05C-278F-864E-306612E278CD}"/>
              </a:ext>
            </a:extLst>
          </p:cNvPr>
          <p:cNvSpPr txBox="1"/>
          <p:nvPr/>
        </p:nvSpPr>
        <p:spPr>
          <a:xfrm>
            <a:off x="6783269" y="5261846"/>
            <a:ext cx="3669413" cy="369332"/>
          </a:xfrm>
          <a:prstGeom prst="rect">
            <a:avLst/>
          </a:prstGeom>
          <a:noFill/>
        </p:spPr>
        <p:txBody>
          <a:bodyPr wrap="square">
            <a:spAutoFit/>
          </a:bodyPr>
          <a:lstStyle/>
          <a:p>
            <a:r>
              <a:rPr lang="en-GB" sz="1800" dirty="0"/>
              <a:t>Clean </a:t>
            </a:r>
            <a:r>
              <a:rPr lang="en-GB" sz="1800" dirty="0" err="1"/>
              <a:t>callstack</a:t>
            </a:r>
            <a:endParaRPr lang="en-GB" dirty="0"/>
          </a:p>
        </p:txBody>
      </p:sp>
      <p:sp>
        <p:nvSpPr>
          <p:cNvPr id="18" name="TextBox 17">
            <a:extLst>
              <a:ext uri="{FF2B5EF4-FFF2-40B4-BE49-F238E27FC236}">
                <a16:creationId xmlns:a16="http://schemas.microsoft.com/office/drawing/2014/main" id="{19E5090F-1C7C-E23A-47C2-491661F6FCD5}"/>
              </a:ext>
            </a:extLst>
          </p:cNvPr>
          <p:cNvSpPr txBox="1"/>
          <p:nvPr/>
        </p:nvSpPr>
        <p:spPr>
          <a:xfrm>
            <a:off x="6783269" y="5631178"/>
            <a:ext cx="3493244" cy="369332"/>
          </a:xfrm>
          <a:prstGeom prst="rect">
            <a:avLst/>
          </a:prstGeom>
          <a:noFill/>
        </p:spPr>
        <p:txBody>
          <a:bodyPr wrap="square">
            <a:spAutoFit/>
          </a:bodyPr>
          <a:lstStyle/>
          <a:p>
            <a:r>
              <a:rPr lang="en-GB" dirty="0"/>
              <a:t>Decorrelation in your attack chain</a:t>
            </a:r>
          </a:p>
        </p:txBody>
      </p:sp>
      <p:sp>
        <p:nvSpPr>
          <p:cNvPr id="23" name="Rectangle 22">
            <a:extLst>
              <a:ext uri="{FF2B5EF4-FFF2-40B4-BE49-F238E27FC236}">
                <a16:creationId xmlns:a16="http://schemas.microsoft.com/office/drawing/2014/main" id="{4D9AAC0E-FE69-99EF-BED5-4B25520D4798}"/>
              </a:ext>
            </a:extLst>
          </p:cNvPr>
          <p:cNvSpPr/>
          <p:nvPr/>
        </p:nvSpPr>
        <p:spPr>
          <a:xfrm>
            <a:off x="3699545" y="4386528"/>
            <a:ext cx="1451295" cy="378419"/>
          </a:xfrm>
          <a:prstGeom prst="rect">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1D4C8B14-8C01-B2F7-ABD3-A1275466FD21}"/>
              </a:ext>
            </a:extLst>
          </p:cNvPr>
          <p:cNvPicPr>
            <a:picLocks noChangeAspect="1"/>
          </p:cNvPicPr>
          <p:nvPr/>
        </p:nvPicPr>
        <p:blipFill>
          <a:blip r:embed="rId2"/>
          <a:stretch>
            <a:fillRect/>
          </a:stretch>
        </p:blipFill>
        <p:spPr>
          <a:xfrm>
            <a:off x="5043961" y="4915695"/>
            <a:ext cx="1600200" cy="1571625"/>
          </a:xfrm>
          <a:prstGeom prst="rect">
            <a:avLst/>
          </a:prstGeom>
        </p:spPr>
      </p:pic>
      <p:pic>
        <p:nvPicPr>
          <p:cNvPr id="7" name="Picture 6">
            <a:extLst>
              <a:ext uri="{FF2B5EF4-FFF2-40B4-BE49-F238E27FC236}">
                <a16:creationId xmlns:a16="http://schemas.microsoft.com/office/drawing/2014/main" id="{85A0A230-C49E-7892-9D1B-65D162B5EB31}"/>
              </a:ext>
            </a:extLst>
          </p:cNvPr>
          <p:cNvPicPr>
            <a:picLocks noChangeAspect="1"/>
          </p:cNvPicPr>
          <p:nvPr/>
        </p:nvPicPr>
        <p:blipFill>
          <a:blip r:embed="rId3"/>
          <a:stretch>
            <a:fillRect/>
          </a:stretch>
        </p:blipFill>
        <p:spPr>
          <a:xfrm>
            <a:off x="6493474" y="5336388"/>
            <a:ext cx="294790" cy="294790"/>
          </a:xfrm>
          <a:prstGeom prst="rect">
            <a:avLst/>
          </a:prstGeom>
        </p:spPr>
      </p:pic>
      <p:pic>
        <p:nvPicPr>
          <p:cNvPr id="17" name="Picture 16">
            <a:extLst>
              <a:ext uri="{FF2B5EF4-FFF2-40B4-BE49-F238E27FC236}">
                <a16:creationId xmlns:a16="http://schemas.microsoft.com/office/drawing/2014/main" id="{ED509385-1679-64B1-0461-28A2DC9B4245}"/>
              </a:ext>
            </a:extLst>
          </p:cNvPr>
          <p:cNvPicPr>
            <a:picLocks noChangeAspect="1"/>
          </p:cNvPicPr>
          <p:nvPr/>
        </p:nvPicPr>
        <p:blipFill>
          <a:blip r:embed="rId3"/>
          <a:stretch>
            <a:fillRect/>
          </a:stretch>
        </p:blipFill>
        <p:spPr>
          <a:xfrm>
            <a:off x="6488479" y="5677898"/>
            <a:ext cx="294790" cy="294790"/>
          </a:xfrm>
          <a:prstGeom prst="rect">
            <a:avLst/>
          </a:prstGeom>
        </p:spPr>
      </p:pic>
    </p:spTree>
    <p:extLst>
      <p:ext uri="{BB962C8B-B14F-4D97-AF65-F5344CB8AC3E}">
        <p14:creationId xmlns:p14="http://schemas.microsoft.com/office/powerpoint/2010/main" val="402500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BFF7D-38C3-A463-6E1F-2213B9DD33E9}"/>
              </a:ext>
            </a:extLst>
          </p:cNvPr>
          <p:cNvSpPr>
            <a:spLocks noGrp="1"/>
          </p:cNvSpPr>
          <p:nvPr>
            <p:ph type="title"/>
          </p:nvPr>
        </p:nvSpPr>
        <p:spPr>
          <a:xfrm>
            <a:off x="1156851" y="637762"/>
            <a:ext cx="9888496" cy="900131"/>
          </a:xfrm>
        </p:spPr>
        <p:txBody>
          <a:bodyPr anchor="t">
            <a:normAutofit/>
          </a:bodyPr>
          <a:lstStyle/>
          <a:p>
            <a:r>
              <a:rPr lang="en-GB" sz="4000" dirty="0">
                <a:solidFill>
                  <a:schemeClr val="bg1"/>
                </a:solidFill>
              </a:rPr>
              <a:t># THIS TALK’S APPROACH</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944004-FCEA-2CE0-99FD-413236C0D459}"/>
              </a:ext>
            </a:extLst>
          </p:cNvPr>
          <p:cNvSpPr>
            <a:spLocks noGrp="1"/>
          </p:cNvSpPr>
          <p:nvPr>
            <p:ph idx="1"/>
          </p:nvPr>
        </p:nvSpPr>
        <p:spPr>
          <a:xfrm>
            <a:off x="1031015" y="2818923"/>
            <a:ext cx="10839407" cy="2051305"/>
          </a:xfrm>
        </p:spPr>
        <p:txBody>
          <a:bodyPr>
            <a:normAutofit/>
          </a:bodyPr>
          <a:lstStyle/>
          <a:p>
            <a:pPr marL="0" indent="0">
              <a:buNone/>
            </a:pPr>
            <a:endParaRPr lang="en-GB" sz="2400" dirty="0"/>
          </a:p>
          <a:p>
            <a:pPr>
              <a:buFont typeface="Wingdings" panose="05000000000000000000" pitchFamily="2" charset="2"/>
              <a:buChar char="§"/>
            </a:pPr>
            <a:r>
              <a:rPr lang="en-GB" sz="2400" dirty="0"/>
              <a:t>The same idea can be applied within the same process, or in a remote one</a:t>
            </a:r>
          </a:p>
          <a:p>
            <a:pPr>
              <a:buFont typeface="Wingdings" panose="05000000000000000000" pitchFamily="2" charset="2"/>
              <a:buChar char="§"/>
            </a:pPr>
            <a:r>
              <a:rPr lang="en-GB" sz="2400" dirty="0"/>
              <a:t>Two use cases in the repository:</a:t>
            </a:r>
          </a:p>
          <a:p>
            <a:pPr lvl="1">
              <a:buFont typeface="Wingdings" panose="05000000000000000000" pitchFamily="2" charset="2"/>
              <a:buChar char="§"/>
            </a:pPr>
            <a:r>
              <a:rPr lang="en-GB" sz="2000" b="1" dirty="0">
                <a:solidFill>
                  <a:srgbClr val="00B0F0"/>
                </a:solidFill>
              </a:rPr>
              <a:t>API Proxying </a:t>
            </a:r>
            <a:r>
              <a:rPr lang="en-GB" sz="2000" dirty="0"/>
              <a:t>(same process)</a:t>
            </a:r>
          </a:p>
          <a:p>
            <a:pPr lvl="1">
              <a:buFont typeface="Wingdings" panose="05000000000000000000" pitchFamily="2" charset="2"/>
              <a:buChar char="§"/>
            </a:pPr>
            <a:r>
              <a:rPr lang="en-GB" sz="2000" b="1" dirty="0">
                <a:solidFill>
                  <a:srgbClr val="FF0000"/>
                </a:solidFill>
              </a:rPr>
              <a:t>Process Injection </a:t>
            </a:r>
            <a:r>
              <a:rPr lang="en-GB" sz="2000" dirty="0"/>
              <a:t>(remote process)</a:t>
            </a:r>
          </a:p>
          <a:p>
            <a:pPr marL="0" indent="0">
              <a:buNone/>
            </a:pPr>
            <a:endParaRPr lang="en-GB" sz="2400" dirty="0"/>
          </a:p>
        </p:txBody>
      </p:sp>
      <p:pic>
        <p:nvPicPr>
          <p:cNvPr id="5" name="Picture 4">
            <a:extLst>
              <a:ext uri="{FF2B5EF4-FFF2-40B4-BE49-F238E27FC236}">
                <a16:creationId xmlns:a16="http://schemas.microsoft.com/office/drawing/2014/main" id="{5F09245C-0A44-19F5-2DBE-BE3DA164BF3F}"/>
              </a:ext>
            </a:extLst>
          </p:cNvPr>
          <p:cNvPicPr>
            <a:picLocks noChangeAspect="1"/>
          </p:cNvPicPr>
          <p:nvPr/>
        </p:nvPicPr>
        <p:blipFill>
          <a:blip r:embed="rId2"/>
          <a:stretch>
            <a:fillRect/>
          </a:stretch>
        </p:blipFill>
        <p:spPr>
          <a:xfrm>
            <a:off x="4978433" y="4926350"/>
            <a:ext cx="7052773" cy="1760678"/>
          </a:xfrm>
          <a:prstGeom prst="rect">
            <a:avLst/>
          </a:prstGeom>
        </p:spPr>
      </p:pic>
      <p:sp>
        <p:nvSpPr>
          <p:cNvPr id="6" name="Rectangle 5">
            <a:extLst>
              <a:ext uri="{FF2B5EF4-FFF2-40B4-BE49-F238E27FC236}">
                <a16:creationId xmlns:a16="http://schemas.microsoft.com/office/drawing/2014/main" id="{1DF74741-FFD6-A377-6013-E08657400DCD}"/>
              </a:ext>
            </a:extLst>
          </p:cNvPr>
          <p:cNvSpPr/>
          <p:nvPr/>
        </p:nvSpPr>
        <p:spPr>
          <a:xfrm>
            <a:off x="5082639" y="5438899"/>
            <a:ext cx="1223158" cy="320634"/>
          </a:xfrm>
          <a:prstGeom prst="rect">
            <a:avLst/>
          </a:prstGeom>
          <a:noFill/>
          <a:ln w="38100">
            <a:solidFill>
              <a:srgbClr val="00B0F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1FD995D-BFF0-CD23-9992-77E40507E1C2}"/>
              </a:ext>
            </a:extLst>
          </p:cNvPr>
          <p:cNvSpPr/>
          <p:nvPr/>
        </p:nvSpPr>
        <p:spPr>
          <a:xfrm>
            <a:off x="5082639" y="5042891"/>
            <a:ext cx="1223158" cy="320634"/>
          </a:xfrm>
          <a:prstGeom prst="rect">
            <a:avLst/>
          </a:prstGeom>
          <a:noFill/>
          <a:ln w="38100">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319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A0F65C-16F3-0CD5-6EBB-65738EF2BA12}"/>
              </a:ext>
            </a:extLst>
          </p:cNvPr>
          <p:cNvSpPr>
            <a:spLocks noGrp="1"/>
          </p:cNvSpPr>
          <p:nvPr>
            <p:ph type="ctrTitle"/>
          </p:nvPr>
        </p:nvSpPr>
        <p:spPr>
          <a:xfrm>
            <a:off x="2302092" y="2843868"/>
            <a:ext cx="7587816" cy="585132"/>
          </a:xfrm>
        </p:spPr>
        <p:txBody>
          <a:bodyPr anchor="b">
            <a:normAutofit/>
          </a:bodyPr>
          <a:lstStyle/>
          <a:p>
            <a:pPr algn="l"/>
            <a:r>
              <a:rPr lang="en-GB" sz="3200" dirty="0">
                <a:solidFill>
                  <a:schemeClr val="bg1">
                    <a:alpha val="60000"/>
                  </a:schemeClr>
                </a:solidFill>
              </a:rPr>
              <a:t>DLLs in Windows</a:t>
            </a:r>
            <a:endParaRPr lang="en-GB" sz="2400" dirty="0">
              <a:solidFill>
                <a:schemeClr val="bg1">
                  <a:alpha val="60000"/>
                </a:schemeClr>
              </a:solidFill>
              <a:latin typeface="Consolas" panose="020B0609020204030204" pitchFamily="49" charset="0"/>
            </a:endParaRPr>
          </a:p>
        </p:txBody>
      </p:sp>
    </p:spTree>
    <p:extLst>
      <p:ext uri="{BB962C8B-B14F-4D97-AF65-F5344CB8AC3E}">
        <p14:creationId xmlns:p14="http://schemas.microsoft.com/office/powerpoint/2010/main" val="249011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A0F65C-16F3-0CD5-6EBB-65738EF2BA12}"/>
              </a:ext>
            </a:extLst>
          </p:cNvPr>
          <p:cNvSpPr>
            <a:spLocks noGrp="1"/>
          </p:cNvSpPr>
          <p:nvPr>
            <p:ph type="ctrTitle"/>
          </p:nvPr>
        </p:nvSpPr>
        <p:spPr>
          <a:xfrm>
            <a:off x="2302092" y="2348729"/>
            <a:ext cx="7587816" cy="1804666"/>
          </a:xfrm>
        </p:spPr>
        <p:txBody>
          <a:bodyPr anchor="b">
            <a:normAutofit/>
          </a:bodyPr>
          <a:lstStyle/>
          <a:p>
            <a:r>
              <a:rPr lang="en-GB" sz="1600" dirty="0">
                <a:solidFill>
                  <a:schemeClr val="bg1">
                    <a:alpha val="60000"/>
                  </a:schemeClr>
                </a:solidFill>
              </a:rPr>
              <a:t>This presentation is being conducted in my personal capacity and reflects my own views and opinions. It is not intended to represent the views, positions, or policies of my employer, or any other organization with which I am affiliated. The information provided is for educational and informational purposes only and should not be construed as professional advice. Any references to specific products, services, or companies are for illustrative purposes only and do not constitute an endorsement or recommendation</a:t>
            </a:r>
          </a:p>
        </p:txBody>
      </p:sp>
    </p:spTree>
    <p:extLst>
      <p:ext uri="{BB962C8B-B14F-4D97-AF65-F5344CB8AC3E}">
        <p14:creationId xmlns:p14="http://schemas.microsoft.com/office/powerpoint/2010/main" val="3648039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BFF7D-38C3-A463-6E1F-2213B9DD33E9}"/>
              </a:ext>
            </a:extLst>
          </p:cNvPr>
          <p:cNvSpPr>
            <a:spLocks noGrp="1"/>
          </p:cNvSpPr>
          <p:nvPr>
            <p:ph type="title"/>
          </p:nvPr>
        </p:nvSpPr>
        <p:spPr>
          <a:xfrm>
            <a:off x="1156851" y="637762"/>
            <a:ext cx="9888496" cy="900131"/>
          </a:xfrm>
        </p:spPr>
        <p:txBody>
          <a:bodyPr anchor="t">
            <a:normAutofit/>
          </a:bodyPr>
          <a:lstStyle/>
          <a:p>
            <a:r>
              <a:rPr lang="en-GB" sz="4000" dirty="0">
                <a:solidFill>
                  <a:schemeClr val="bg1"/>
                </a:solidFill>
              </a:rPr>
              <a:t># DLLs IN WINDOWS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F831C5-C1B2-61E5-571A-1096A94C63E4}"/>
              </a:ext>
            </a:extLst>
          </p:cNvPr>
          <p:cNvSpPr txBox="1"/>
          <p:nvPr/>
        </p:nvSpPr>
        <p:spPr>
          <a:xfrm>
            <a:off x="2904688" y="3903988"/>
            <a:ext cx="6094602" cy="369332"/>
          </a:xfrm>
          <a:prstGeom prst="rect">
            <a:avLst/>
          </a:prstGeom>
          <a:noFill/>
        </p:spPr>
        <p:txBody>
          <a:bodyPr wrap="square">
            <a:spAutoFit/>
          </a:bodyPr>
          <a:lstStyle/>
          <a:p>
            <a:r>
              <a:rPr lang="en-GB" sz="1800" dirty="0"/>
              <a:t>This is a 45 minutes talk so we won’t go through the next slide</a:t>
            </a:r>
            <a:endParaRPr lang="en-GB" dirty="0"/>
          </a:p>
        </p:txBody>
      </p:sp>
    </p:spTree>
    <p:extLst>
      <p:ext uri="{BB962C8B-B14F-4D97-AF65-F5344CB8AC3E}">
        <p14:creationId xmlns:p14="http://schemas.microsoft.com/office/powerpoint/2010/main" val="890782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DDEFB14-8F38-F0CD-1F8F-83E3126B4F5D}"/>
              </a:ext>
            </a:extLst>
          </p:cNvPr>
          <p:cNvSpPr txBox="1"/>
          <p:nvPr/>
        </p:nvSpPr>
        <p:spPr>
          <a:xfrm>
            <a:off x="211822" y="140882"/>
            <a:ext cx="6094602" cy="1692771"/>
          </a:xfrm>
          <a:prstGeom prst="rect">
            <a:avLst/>
          </a:prstGeom>
          <a:noFill/>
        </p:spPr>
        <p:txBody>
          <a:bodyPr wrap="square">
            <a:spAutoFit/>
          </a:bodyPr>
          <a:lstStyle/>
          <a:p>
            <a:r>
              <a:rPr lang="en-GB" sz="800" dirty="0"/>
              <a:t>A dynamic-link library (DLL) is a shared library in the Microsoft Windows or OS/2 operating system. A DLL can contain executable code (functions), data, and resources.</a:t>
            </a:r>
          </a:p>
          <a:p>
            <a:endParaRPr lang="en-GB" sz="800" dirty="0"/>
          </a:p>
          <a:p>
            <a:r>
              <a:rPr lang="en-GB" sz="800" dirty="0"/>
              <a:t>A DLL file often has file extension .</a:t>
            </a:r>
            <a:r>
              <a:rPr lang="en-GB" sz="800" dirty="0" err="1"/>
              <a:t>dll</a:t>
            </a:r>
            <a:r>
              <a:rPr lang="en-GB" sz="800" dirty="0"/>
              <a:t> even though this is not required. The extension is sometimes used to describe the content of the file. For example, .</a:t>
            </a:r>
            <a:r>
              <a:rPr lang="en-GB" sz="800" dirty="0" err="1"/>
              <a:t>ocx</a:t>
            </a:r>
            <a:r>
              <a:rPr lang="en-GB" sz="800" dirty="0"/>
              <a:t> is a common extension for an ActiveX control and .</a:t>
            </a:r>
            <a:r>
              <a:rPr lang="en-GB" sz="800" dirty="0" err="1"/>
              <a:t>drv</a:t>
            </a:r>
            <a:r>
              <a:rPr lang="en-GB" sz="800" dirty="0"/>
              <a:t> for a legacy (16-bit) device driver.</a:t>
            </a:r>
          </a:p>
          <a:p>
            <a:endParaRPr lang="en-GB" sz="800" dirty="0"/>
          </a:p>
          <a:p>
            <a:r>
              <a:rPr lang="en-GB" sz="800" dirty="0"/>
              <a:t>A DLL that contains only resources can be called a resource DLL. Examples include an icon library, with common extension .</a:t>
            </a:r>
            <a:r>
              <a:rPr lang="en-GB" sz="800" dirty="0" err="1"/>
              <a:t>icl</a:t>
            </a:r>
            <a:r>
              <a:rPr lang="en-GB" sz="800" dirty="0"/>
              <a:t>, and a font library with common extensions .</a:t>
            </a:r>
            <a:r>
              <a:rPr lang="en-GB" sz="800" dirty="0" err="1"/>
              <a:t>fon</a:t>
            </a:r>
            <a:r>
              <a:rPr lang="en-GB" sz="800" dirty="0"/>
              <a:t> and .</a:t>
            </a:r>
            <a:r>
              <a:rPr lang="en-GB" sz="800" dirty="0" err="1"/>
              <a:t>fot</a:t>
            </a:r>
            <a:r>
              <a:rPr lang="en-GB" sz="800" dirty="0"/>
              <a:t>.</a:t>
            </a:r>
          </a:p>
          <a:p>
            <a:endParaRPr lang="en-GB" sz="800" dirty="0"/>
          </a:p>
          <a:p>
            <a:r>
              <a:rPr lang="en-GB" sz="800" dirty="0"/>
              <a:t>The file format of a DLL is the same as for an executable (a.k.a. EXE). The main difference between a DLL file and an EXE file is that a DLL cannot be run directly since the operating system requires an entry point to start execution. Windows provides a utility program (RUNDLL.EXE/RUNDLL32.EXE) to execute a function exposed by a DLL. Since they have the same format, an EXE can be used as a DLL. Consuming code can load an EXE via the same mechanism as loading a DLL.</a:t>
            </a:r>
          </a:p>
        </p:txBody>
      </p:sp>
      <p:sp>
        <p:nvSpPr>
          <p:cNvPr id="8" name="TextBox 7">
            <a:extLst>
              <a:ext uri="{FF2B5EF4-FFF2-40B4-BE49-F238E27FC236}">
                <a16:creationId xmlns:a16="http://schemas.microsoft.com/office/drawing/2014/main" id="{1BF671EC-2B64-5187-C004-E254946EFC02}"/>
              </a:ext>
            </a:extLst>
          </p:cNvPr>
          <p:cNvSpPr txBox="1"/>
          <p:nvPr/>
        </p:nvSpPr>
        <p:spPr>
          <a:xfrm>
            <a:off x="211822" y="1905506"/>
            <a:ext cx="6094602" cy="3046988"/>
          </a:xfrm>
          <a:prstGeom prst="rect">
            <a:avLst/>
          </a:prstGeom>
          <a:noFill/>
        </p:spPr>
        <p:txBody>
          <a:bodyPr wrap="square">
            <a:spAutoFit/>
          </a:bodyPr>
          <a:lstStyle/>
          <a:p>
            <a:r>
              <a:rPr lang="en-GB" sz="800" b="1" dirty="0"/>
              <a:t>Memory management</a:t>
            </a:r>
          </a:p>
          <a:p>
            <a:r>
              <a:rPr lang="en-GB" sz="800" dirty="0"/>
              <a:t>In Windows API, DLL files are organized into sections. Each section has its own set of attributes, such as being writable or read-only, executable (for code) or non-executable (for data), and so on.</a:t>
            </a:r>
          </a:p>
          <a:p>
            <a:endParaRPr lang="en-GB" sz="800" dirty="0"/>
          </a:p>
          <a:p>
            <a:r>
              <a:rPr lang="en-GB" sz="800" dirty="0"/>
              <a:t>The code in a DLL is usually shared among all the processes that use the DLL; that is, they occupy a single place in physical memory, and do not take up space in the page file. Windows does not use position-independent code for its DLLs; instead, the code undergoes relocation as it is loaded, fixing addresses for all its entry points at locations which are free in the memory space of the first process to load the DLL. In older versions of Windows, in which all running processes occupied a single common address space, a single copy of the DLL's code would always be sufficient for all the processes. However, in newer versions of Windows which use separate address spaces for each program, it is only possible to use the same relocated copy of the DLL in multiple programs if each program has the same virtual addresses free to accommodate the DLL's code. If some programs (or their combination of already-loaded DLLs) do not have those addresses free, then an additional physical copy of the DLL's code will need to be created, using a different set of relocated entry points. If the physical memory occupied by a code section is to be reclaimed, its contents are discarded, and later reloaded directly from the DLL file as necessary.</a:t>
            </a:r>
          </a:p>
          <a:p>
            <a:endParaRPr lang="en-GB" sz="800" dirty="0"/>
          </a:p>
          <a:p>
            <a:r>
              <a:rPr lang="en-GB" sz="800" dirty="0"/>
              <a:t>In contrast to code sections, the data sections of a DLL are usually private; that is, each process using the DLL has its own copy of all the DLL's data. Optionally, data sections can be made shared, allowing inter-process communication via this shared memory area. However, because user restrictions do not apply to the use of shared DLL memory, this creates a security hole; namely, one process can corrupt the shared data, which will likely cause all other sharing processes to behave undesirably. For example, a process running under a guest account can in this way corrupt another process running under a privileged account. This is an important reason to avoid the use of shared sections in DLLs.</a:t>
            </a:r>
          </a:p>
          <a:p>
            <a:endParaRPr lang="en-GB" sz="800" dirty="0"/>
          </a:p>
          <a:p>
            <a:r>
              <a:rPr lang="en-GB" sz="800" dirty="0"/>
              <a:t>If a DLL is compressed by certain executable packers (e.g. UPX), all of its code sections are marked as read and write, and will be unshared. Read-and-write code sections, much like private data sections, are private to each process. Thus DLLs with shared data sections should not be compressed if they are intended to be used simultaneously by multiple programs, since each program instance would have to carry its own copy of the DLL, resulting in increased memory consumption.</a:t>
            </a:r>
          </a:p>
        </p:txBody>
      </p:sp>
      <p:sp>
        <p:nvSpPr>
          <p:cNvPr id="10" name="TextBox 9">
            <a:extLst>
              <a:ext uri="{FF2B5EF4-FFF2-40B4-BE49-F238E27FC236}">
                <a16:creationId xmlns:a16="http://schemas.microsoft.com/office/drawing/2014/main" id="{A1EE2B3C-F947-36AE-882E-1E4FD40B4470}"/>
              </a:ext>
            </a:extLst>
          </p:cNvPr>
          <p:cNvSpPr txBox="1"/>
          <p:nvPr/>
        </p:nvSpPr>
        <p:spPr>
          <a:xfrm>
            <a:off x="211822" y="4901236"/>
            <a:ext cx="6094602" cy="1815882"/>
          </a:xfrm>
          <a:prstGeom prst="rect">
            <a:avLst/>
          </a:prstGeom>
          <a:noFill/>
        </p:spPr>
        <p:txBody>
          <a:bodyPr wrap="square">
            <a:spAutoFit/>
          </a:bodyPr>
          <a:lstStyle/>
          <a:p>
            <a:r>
              <a:rPr lang="en-GB" sz="800" b="1" dirty="0"/>
              <a:t>Import libraries</a:t>
            </a:r>
          </a:p>
          <a:p>
            <a:r>
              <a:rPr lang="en-GB" sz="800" dirty="0"/>
              <a:t>Like static libraries, import libraries for DLLs are noted by the .lib file extension. For example, kernel32.dll, the primary dynamic library for Windows's base functions such as file creation and memory management, is linked via kernel32.lib. The usual way to tell an import library from a proper static library is by size: the import library is much smaller as it only contains symbols referring to the actual DLL, to be processed at link-time. Both nevertheless are Unix </a:t>
            </a:r>
            <a:r>
              <a:rPr lang="en-GB" sz="800" dirty="0" err="1"/>
              <a:t>ar</a:t>
            </a:r>
            <a:r>
              <a:rPr lang="en-GB" sz="800" dirty="0"/>
              <a:t> format files.</a:t>
            </a:r>
          </a:p>
          <a:p>
            <a:endParaRPr lang="en-GB" sz="800" dirty="0"/>
          </a:p>
          <a:p>
            <a:r>
              <a:rPr lang="en-GB" sz="800" dirty="0"/>
              <a:t>Linking to dynamic libraries is usually handled by linking to an import library when building or linking to create an executable file. The created executable then contains an import address table (IAT) by which all DLL function calls are referenced (each referenced DLL function contains its own entry in the IAT). At run-time, the IAT is filled with appropriate addresses that point directly to a function in the separately loaded DLL.[3]</a:t>
            </a:r>
          </a:p>
          <a:p>
            <a:endParaRPr lang="en-GB" sz="800" dirty="0"/>
          </a:p>
          <a:p>
            <a:r>
              <a:rPr lang="en-GB" sz="800" dirty="0"/>
              <a:t>In Cygwin/MSYS and MinGW, import libraries are conventionally given the suffix .</a:t>
            </a:r>
            <a:r>
              <a:rPr lang="en-GB" sz="800" dirty="0" err="1"/>
              <a:t>dll.a</a:t>
            </a:r>
            <a:r>
              <a:rPr lang="en-GB" sz="800" dirty="0"/>
              <a:t>, combining both the Windows DLL suffix and the Unix </a:t>
            </a:r>
            <a:r>
              <a:rPr lang="en-GB" sz="800" dirty="0" err="1"/>
              <a:t>ar</a:t>
            </a:r>
            <a:r>
              <a:rPr lang="en-GB" sz="800" dirty="0"/>
              <a:t> suffix. The file format is similar, but the symbols used to mark the imports are different (_</a:t>
            </a:r>
            <a:r>
              <a:rPr lang="en-GB" sz="800" dirty="0" err="1"/>
              <a:t>head_foo_dll</a:t>
            </a:r>
            <a:r>
              <a:rPr lang="en-GB" sz="800" dirty="0"/>
              <a:t> vs __</a:t>
            </a:r>
            <a:r>
              <a:rPr lang="en-GB" sz="800" dirty="0" err="1"/>
              <a:t>IMPORT_DESCRIPTOR_foo</a:t>
            </a:r>
            <a:r>
              <a:rPr lang="en-GB" sz="800" dirty="0"/>
              <a:t>).[4] Although its GNU </a:t>
            </a:r>
            <a:r>
              <a:rPr lang="en-GB" sz="800" dirty="0" err="1"/>
              <a:t>Binutils</a:t>
            </a:r>
            <a:r>
              <a:rPr lang="en-GB" sz="800" dirty="0"/>
              <a:t> toolchain can generate import libraries and link to them, it is faster to link to the DLL directly.[5] An experimental tool in MinGW called </a:t>
            </a:r>
            <a:r>
              <a:rPr lang="en-GB" sz="800" dirty="0" err="1"/>
              <a:t>genlib</a:t>
            </a:r>
            <a:r>
              <a:rPr lang="en-GB" sz="800" dirty="0"/>
              <a:t> can be used to generate import libs with MSVC-style symbols.</a:t>
            </a:r>
          </a:p>
        </p:txBody>
      </p:sp>
      <p:sp>
        <p:nvSpPr>
          <p:cNvPr id="12" name="TextBox 11">
            <a:extLst>
              <a:ext uri="{FF2B5EF4-FFF2-40B4-BE49-F238E27FC236}">
                <a16:creationId xmlns:a16="http://schemas.microsoft.com/office/drawing/2014/main" id="{F55E5845-0856-90AA-DBF2-C6749789C308}"/>
              </a:ext>
            </a:extLst>
          </p:cNvPr>
          <p:cNvSpPr txBox="1"/>
          <p:nvPr/>
        </p:nvSpPr>
        <p:spPr>
          <a:xfrm rot="5400000">
            <a:off x="7619302" y="1752512"/>
            <a:ext cx="6094602" cy="2800767"/>
          </a:xfrm>
          <a:prstGeom prst="rect">
            <a:avLst/>
          </a:prstGeom>
          <a:noFill/>
        </p:spPr>
        <p:txBody>
          <a:bodyPr wrap="square">
            <a:spAutoFit/>
          </a:bodyPr>
          <a:lstStyle/>
          <a:p>
            <a:r>
              <a:rPr lang="en-GB" sz="800" b="1" dirty="0"/>
              <a:t>Symbol resolution and binding</a:t>
            </a:r>
          </a:p>
          <a:p>
            <a:r>
              <a:rPr lang="en-GB" sz="800" dirty="0"/>
              <a:t>Each function exported by a DLL is identified by a numeric ordinal and optionally a name. Likewise, functions can be imported from a DLL either by ordinal or by name. The ordinal represents the position of the function's address pointer in the DLL Export Address table. It is common for internal functions to be exported by ordinal only. For most Windows API functions only the names are preserved across different Windows releases; the ordinals are subject to change. Thus, one cannot reliably import Windows API functions by their ordinals.</a:t>
            </a:r>
          </a:p>
          <a:p>
            <a:endParaRPr lang="en-GB" sz="800" dirty="0"/>
          </a:p>
          <a:p>
            <a:r>
              <a:rPr lang="en-GB" sz="800" dirty="0"/>
              <a:t>Importing functions by ordinal provides only slightly better performance than importing them by name: export tables of DLLs are ordered by name, so a binary search can be used to find a function. The index of the found name is then used to look up the ordinal in the Export Ordinal table. In 16-bit Windows, the name table was not sorted, so the name lookup overhead was much more noticeable.</a:t>
            </a:r>
          </a:p>
          <a:p>
            <a:endParaRPr lang="en-GB" sz="800" dirty="0"/>
          </a:p>
          <a:p>
            <a:r>
              <a:rPr lang="en-GB" sz="800" dirty="0"/>
              <a:t>It is also possible to bind an executable to a specific version of a DLL, that is, to resolve the addresses of imported functions at compile-time. For bound imports, the linker saves the timestamp and checksum of the DLL to which the import is bound. At run-time, Windows checks to see if the same version of library is being used, and if so, Windows bypasses processing the imports. Otherwise, if the library is different from the one which was bound to, Windows processes the imports in a normal way.</a:t>
            </a:r>
          </a:p>
          <a:p>
            <a:endParaRPr lang="en-GB" sz="800" dirty="0"/>
          </a:p>
          <a:p>
            <a:r>
              <a:rPr lang="en-GB" sz="800" dirty="0"/>
              <a:t>Bound executables load somewhat faster if they are run in the same environment that they were compiled for, and exactly the same time if they are run in a different environment, so there is no drawback for binding the imports. For example, all the standard Windows applications are bound to the system DLLs of their respective Windows release. A good opportunity to bind an application's imports to its target environment is during the application's installation. This keeps the libraries "bound" until the next OS update. It does, however, change the checksum of the executable, so it is not something that can be done with signed programs, or programs that are managed by a configuration management tool that uses checksums (such as MD5 checksums) to manage file versions. As more recent Windows versions have moved away from having fixed addresses for every loaded library (for security reasons), the opportunity and value of binding an executable is decreasing.</a:t>
            </a:r>
          </a:p>
        </p:txBody>
      </p:sp>
      <p:pic>
        <p:nvPicPr>
          <p:cNvPr id="14" name="Picture 13">
            <a:extLst>
              <a:ext uri="{FF2B5EF4-FFF2-40B4-BE49-F238E27FC236}">
                <a16:creationId xmlns:a16="http://schemas.microsoft.com/office/drawing/2014/main" id="{829CE384-AD2E-08A9-DFF0-C1AA1CCCD063}"/>
              </a:ext>
            </a:extLst>
          </p:cNvPr>
          <p:cNvPicPr>
            <a:picLocks noChangeAspect="1"/>
          </p:cNvPicPr>
          <p:nvPr/>
        </p:nvPicPr>
        <p:blipFill>
          <a:blip r:embed="rId2"/>
          <a:stretch>
            <a:fillRect/>
          </a:stretch>
        </p:blipFill>
        <p:spPr>
          <a:xfrm>
            <a:off x="6306424" y="3123694"/>
            <a:ext cx="3020890" cy="3657600"/>
          </a:xfrm>
          <a:prstGeom prst="rect">
            <a:avLst/>
          </a:prstGeom>
        </p:spPr>
      </p:pic>
      <p:pic>
        <p:nvPicPr>
          <p:cNvPr id="16" name="Picture 15">
            <a:extLst>
              <a:ext uri="{FF2B5EF4-FFF2-40B4-BE49-F238E27FC236}">
                <a16:creationId xmlns:a16="http://schemas.microsoft.com/office/drawing/2014/main" id="{45C6D3BC-6086-9397-E6FD-67A47237B6E7}"/>
              </a:ext>
            </a:extLst>
          </p:cNvPr>
          <p:cNvPicPr>
            <a:picLocks noChangeAspect="1"/>
          </p:cNvPicPr>
          <p:nvPr/>
        </p:nvPicPr>
        <p:blipFill>
          <a:blip r:embed="rId3"/>
          <a:stretch>
            <a:fillRect/>
          </a:stretch>
        </p:blipFill>
        <p:spPr>
          <a:xfrm>
            <a:off x="6357048" y="105594"/>
            <a:ext cx="2638425" cy="2857500"/>
          </a:xfrm>
          <a:prstGeom prst="rect">
            <a:avLst/>
          </a:prstGeom>
        </p:spPr>
      </p:pic>
    </p:spTree>
    <p:extLst>
      <p:ext uri="{BB962C8B-B14F-4D97-AF65-F5344CB8AC3E}">
        <p14:creationId xmlns:p14="http://schemas.microsoft.com/office/powerpoint/2010/main" val="3903137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BFF7D-38C3-A463-6E1F-2213B9DD33E9}"/>
              </a:ext>
            </a:extLst>
          </p:cNvPr>
          <p:cNvSpPr>
            <a:spLocks noGrp="1"/>
          </p:cNvSpPr>
          <p:nvPr>
            <p:ph type="title"/>
          </p:nvPr>
        </p:nvSpPr>
        <p:spPr>
          <a:xfrm>
            <a:off x="1156851" y="637762"/>
            <a:ext cx="9888496" cy="900131"/>
          </a:xfrm>
        </p:spPr>
        <p:txBody>
          <a:bodyPr anchor="t">
            <a:normAutofit/>
          </a:bodyPr>
          <a:lstStyle/>
          <a:p>
            <a:r>
              <a:rPr lang="en-GB" sz="4000" dirty="0">
                <a:solidFill>
                  <a:schemeClr val="bg1"/>
                </a:solidFill>
              </a:rPr>
              <a:t># DLLs IN WINDOWS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F831C5-C1B2-61E5-571A-1096A94C63E4}"/>
              </a:ext>
            </a:extLst>
          </p:cNvPr>
          <p:cNvSpPr txBox="1"/>
          <p:nvPr/>
        </p:nvSpPr>
        <p:spPr>
          <a:xfrm>
            <a:off x="2904688" y="3903988"/>
            <a:ext cx="6094602" cy="369332"/>
          </a:xfrm>
          <a:prstGeom prst="rect">
            <a:avLst/>
          </a:prstGeom>
          <a:noFill/>
        </p:spPr>
        <p:txBody>
          <a:bodyPr wrap="square">
            <a:spAutoFit/>
          </a:bodyPr>
          <a:lstStyle/>
          <a:p>
            <a:r>
              <a:rPr lang="en-GB" dirty="0"/>
              <a:t>Let’s focus on a few key aspects of a DLL lifecycle in Windows</a:t>
            </a:r>
          </a:p>
        </p:txBody>
      </p:sp>
    </p:spTree>
    <p:extLst>
      <p:ext uri="{BB962C8B-B14F-4D97-AF65-F5344CB8AC3E}">
        <p14:creationId xmlns:p14="http://schemas.microsoft.com/office/powerpoint/2010/main" val="2707596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BFF7D-38C3-A463-6E1F-2213B9DD33E9}"/>
              </a:ext>
            </a:extLst>
          </p:cNvPr>
          <p:cNvSpPr>
            <a:spLocks noGrp="1"/>
          </p:cNvSpPr>
          <p:nvPr>
            <p:ph type="title"/>
          </p:nvPr>
        </p:nvSpPr>
        <p:spPr>
          <a:xfrm>
            <a:off x="1156851" y="637762"/>
            <a:ext cx="9888496" cy="900131"/>
          </a:xfrm>
        </p:spPr>
        <p:txBody>
          <a:bodyPr anchor="t">
            <a:normAutofit/>
          </a:bodyPr>
          <a:lstStyle/>
          <a:p>
            <a:r>
              <a:rPr lang="en-GB" sz="4000" dirty="0">
                <a:solidFill>
                  <a:schemeClr val="bg1"/>
                </a:solidFill>
              </a:rPr>
              <a:t># DLLs IN WINDOWS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167FB9E-AF53-3E90-BB97-66F8F01AF105}"/>
              </a:ext>
            </a:extLst>
          </p:cNvPr>
          <p:cNvPicPr>
            <a:picLocks noChangeAspect="1"/>
          </p:cNvPicPr>
          <p:nvPr/>
        </p:nvPicPr>
        <p:blipFill>
          <a:blip r:embed="rId2"/>
          <a:stretch>
            <a:fillRect/>
          </a:stretch>
        </p:blipFill>
        <p:spPr>
          <a:xfrm>
            <a:off x="1614041" y="2905538"/>
            <a:ext cx="5381625" cy="3314700"/>
          </a:xfrm>
          <a:prstGeom prst="rect">
            <a:avLst/>
          </a:prstGeom>
        </p:spPr>
      </p:pic>
      <p:sp>
        <p:nvSpPr>
          <p:cNvPr id="5" name="TextBox 4">
            <a:extLst>
              <a:ext uri="{FF2B5EF4-FFF2-40B4-BE49-F238E27FC236}">
                <a16:creationId xmlns:a16="http://schemas.microsoft.com/office/drawing/2014/main" id="{EF32C602-DC6A-936C-9D46-0781B68DD719}"/>
              </a:ext>
            </a:extLst>
          </p:cNvPr>
          <p:cNvSpPr txBox="1"/>
          <p:nvPr/>
        </p:nvSpPr>
        <p:spPr>
          <a:xfrm>
            <a:off x="1050721" y="2202288"/>
            <a:ext cx="8135224" cy="369332"/>
          </a:xfrm>
          <a:prstGeom prst="rect">
            <a:avLst/>
          </a:prstGeom>
          <a:noFill/>
        </p:spPr>
        <p:txBody>
          <a:bodyPr wrap="square">
            <a:spAutoFit/>
          </a:bodyPr>
          <a:lstStyle/>
          <a:p>
            <a:r>
              <a:rPr lang="en-GB" dirty="0"/>
              <a:t>It’s a piece of code, which will be called by Windows under certain circumstances:</a:t>
            </a:r>
          </a:p>
        </p:txBody>
      </p:sp>
      <p:sp>
        <p:nvSpPr>
          <p:cNvPr id="6" name="TextBox 5">
            <a:extLst>
              <a:ext uri="{FF2B5EF4-FFF2-40B4-BE49-F238E27FC236}">
                <a16:creationId xmlns:a16="http://schemas.microsoft.com/office/drawing/2014/main" id="{6846F999-55D9-58C5-6F0A-646C8E6F911F}"/>
              </a:ext>
            </a:extLst>
          </p:cNvPr>
          <p:cNvSpPr txBox="1"/>
          <p:nvPr/>
        </p:nvSpPr>
        <p:spPr>
          <a:xfrm>
            <a:off x="6560659" y="2202288"/>
            <a:ext cx="1182965" cy="369332"/>
          </a:xfrm>
          <a:prstGeom prst="rect">
            <a:avLst/>
          </a:prstGeom>
          <a:noFill/>
        </p:spPr>
        <p:txBody>
          <a:bodyPr wrap="square">
            <a:spAutoFit/>
          </a:bodyPr>
          <a:lstStyle/>
          <a:p>
            <a:r>
              <a:rPr lang="en-GB" strike="sngStrike" dirty="0"/>
              <a:t>certain</a:t>
            </a:r>
          </a:p>
        </p:txBody>
      </p:sp>
      <p:sp>
        <p:nvSpPr>
          <p:cNvPr id="9" name="TextBox 8">
            <a:extLst>
              <a:ext uri="{FF2B5EF4-FFF2-40B4-BE49-F238E27FC236}">
                <a16:creationId xmlns:a16="http://schemas.microsoft.com/office/drawing/2014/main" id="{7DFBFAED-B253-1214-B4FA-3BBF5A412F1B}"/>
              </a:ext>
            </a:extLst>
          </p:cNvPr>
          <p:cNvSpPr txBox="1"/>
          <p:nvPr/>
        </p:nvSpPr>
        <p:spPr>
          <a:xfrm>
            <a:off x="6794755" y="2156121"/>
            <a:ext cx="714771" cy="461665"/>
          </a:xfrm>
          <a:prstGeom prst="rect">
            <a:avLst/>
          </a:prstGeom>
          <a:noFill/>
        </p:spPr>
        <p:txBody>
          <a:bodyPr wrap="square">
            <a:spAutoFit/>
          </a:bodyPr>
          <a:lstStyle/>
          <a:p>
            <a:r>
              <a:rPr lang="en-GB" sz="2400" b="1" dirty="0">
                <a:solidFill>
                  <a:srgbClr val="FF0000"/>
                </a:solidFill>
              </a:rPr>
              <a:t>4</a:t>
            </a:r>
          </a:p>
        </p:txBody>
      </p:sp>
      <p:sp>
        <p:nvSpPr>
          <p:cNvPr id="11" name="Rectangle 10">
            <a:extLst>
              <a:ext uri="{FF2B5EF4-FFF2-40B4-BE49-F238E27FC236}">
                <a16:creationId xmlns:a16="http://schemas.microsoft.com/office/drawing/2014/main" id="{6B069C96-8CDD-97BC-0B06-3FE5EBEB238A}"/>
              </a:ext>
            </a:extLst>
          </p:cNvPr>
          <p:cNvSpPr/>
          <p:nvPr/>
        </p:nvSpPr>
        <p:spPr>
          <a:xfrm>
            <a:off x="2178374" y="4498309"/>
            <a:ext cx="2073906" cy="764287"/>
          </a:xfrm>
          <a:prstGeom prst="rect">
            <a:avLst/>
          </a:prstGeom>
          <a:noFill/>
          <a:ln w="28575">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0B3B16A-CA04-7B0D-12E5-8CDBB90A3D29}"/>
              </a:ext>
            </a:extLst>
          </p:cNvPr>
          <p:cNvSpPr txBox="1"/>
          <p:nvPr/>
        </p:nvSpPr>
        <p:spPr>
          <a:xfrm>
            <a:off x="4167553" y="5736553"/>
            <a:ext cx="7911479" cy="646331"/>
          </a:xfrm>
          <a:prstGeom prst="rect">
            <a:avLst/>
          </a:prstGeom>
          <a:noFill/>
        </p:spPr>
        <p:txBody>
          <a:bodyPr wrap="square">
            <a:spAutoFit/>
          </a:bodyPr>
          <a:lstStyle/>
          <a:p>
            <a:r>
              <a:rPr lang="en-GB" dirty="0"/>
              <a:t>Not always invoked. Windows will not call </a:t>
            </a:r>
            <a:r>
              <a:rPr lang="en-GB" sz="1400" dirty="0" err="1">
                <a:highlight>
                  <a:srgbClr val="C0C0C0"/>
                </a:highlight>
                <a:latin typeface="Consolas" panose="020B0609020204030204" pitchFamily="49" charset="0"/>
              </a:rPr>
              <a:t>DllMain</a:t>
            </a:r>
            <a:r>
              <a:rPr lang="en-GB" sz="1400" dirty="0">
                <a:highlight>
                  <a:srgbClr val="C0C0C0"/>
                </a:highlight>
                <a:latin typeface="Consolas" panose="020B0609020204030204" pitchFamily="49" charset="0"/>
              </a:rPr>
              <a:t>()</a:t>
            </a:r>
            <a:r>
              <a:rPr lang="en-GB" sz="1400" dirty="0">
                <a:solidFill>
                  <a:srgbClr val="FF0000"/>
                </a:solidFill>
                <a:latin typeface="Consolas" panose="020B0609020204030204" pitchFamily="49" charset="0"/>
              </a:rPr>
              <a:t> </a:t>
            </a:r>
            <a:r>
              <a:rPr lang="en-GB" dirty="0"/>
              <a:t>for thread creation/destruction for certain modules.</a:t>
            </a:r>
          </a:p>
        </p:txBody>
      </p:sp>
    </p:spTree>
    <p:extLst>
      <p:ext uri="{BB962C8B-B14F-4D97-AF65-F5344CB8AC3E}">
        <p14:creationId xmlns:p14="http://schemas.microsoft.com/office/powerpoint/2010/main" val="421892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 presetClass="entr" presetSubtype="0" fill="hold" grpId="0" nodeType="afterEffect">
                                  <p:stCondLst>
                                    <p:cond delay="300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3500"/>
                            </p:stCondLst>
                            <p:childTnLst>
                              <p:par>
                                <p:cTn id="17" presetID="2" presetClass="entr" presetSubtype="4" fill="hold" grpId="0" nodeType="afterEffect">
                                  <p:stCondLst>
                                    <p:cond delay="30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1" grpId="0" animBg="1"/>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BFF7D-38C3-A463-6E1F-2213B9DD33E9}"/>
              </a:ext>
            </a:extLst>
          </p:cNvPr>
          <p:cNvSpPr>
            <a:spLocks noGrp="1"/>
          </p:cNvSpPr>
          <p:nvPr>
            <p:ph type="title"/>
          </p:nvPr>
        </p:nvSpPr>
        <p:spPr>
          <a:xfrm>
            <a:off x="1156851" y="637762"/>
            <a:ext cx="9888496" cy="900131"/>
          </a:xfrm>
        </p:spPr>
        <p:txBody>
          <a:bodyPr anchor="t">
            <a:normAutofit/>
          </a:bodyPr>
          <a:lstStyle/>
          <a:p>
            <a:r>
              <a:rPr lang="en-GB" sz="4000" dirty="0">
                <a:solidFill>
                  <a:schemeClr val="bg1"/>
                </a:solidFill>
              </a:rPr>
              <a:t># DLLs IN WINDOWS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32C602-DC6A-936C-9D46-0781B68DD719}"/>
              </a:ext>
            </a:extLst>
          </p:cNvPr>
          <p:cNvSpPr txBox="1"/>
          <p:nvPr/>
        </p:nvSpPr>
        <p:spPr>
          <a:xfrm>
            <a:off x="1059110" y="2207225"/>
            <a:ext cx="8135224" cy="3139321"/>
          </a:xfrm>
          <a:prstGeom prst="rect">
            <a:avLst/>
          </a:prstGeom>
          <a:noFill/>
        </p:spPr>
        <p:txBody>
          <a:bodyPr wrap="square">
            <a:spAutoFit/>
          </a:bodyPr>
          <a:lstStyle/>
          <a:p>
            <a:r>
              <a:rPr lang="en-GB" dirty="0"/>
              <a:t>Each process maintains a record of each DLL loaded, with its properties, for instance:</a:t>
            </a:r>
          </a:p>
          <a:p>
            <a:endParaRPr lang="en-GB" dirty="0"/>
          </a:p>
          <a:p>
            <a:pPr marL="285750" indent="-285750">
              <a:buFont typeface="Wingdings" panose="05000000000000000000" pitchFamily="2" charset="2"/>
              <a:buChar char="§"/>
            </a:pPr>
            <a:r>
              <a:rPr lang="en-GB" dirty="0"/>
              <a:t>Its name</a:t>
            </a:r>
          </a:p>
          <a:p>
            <a:pPr marL="285750" indent="-285750">
              <a:buFont typeface="Wingdings" panose="05000000000000000000" pitchFamily="2" charset="2"/>
              <a:buChar char="§"/>
            </a:pPr>
            <a:r>
              <a:rPr lang="en-GB" dirty="0"/>
              <a:t>Its name again</a:t>
            </a:r>
          </a:p>
          <a:p>
            <a:pPr marL="285750" indent="-285750">
              <a:buFont typeface="Wingdings" panose="05000000000000000000" pitchFamily="2" charset="2"/>
              <a:buChar char="§"/>
            </a:pPr>
            <a:r>
              <a:rPr lang="en-GB" dirty="0"/>
              <a:t>A load time</a:t>
            </a:r>
          </a:p>
          <a:p>
            <a:pPr marL="285750" indent="-285750">
              <a:buFont typeface="Wingdings" panose="05000000000000000000" pitchFamily="2" charset="2"/>
              <a:buChar char="§"/>
            </a:pPr>
            <a:r>
              <a:rPr lang="en-GB" dirty="0"/>
              <a:t>A load reason</a:t>
            </a:r>
          </a:p>
          <a:p>
            <a:pPr marL="285750" indent="-285750">
              <a:buFont typeface="Wingdings" panose="05000000000000000000" pitchFamily="2" charset="2"/>
              <a:buChar char="§"/>
            </a:pPr>
            <a:r>
              <a:rPr lang="en-GB" dirty="0"/>
              <a:t>The DLL base</a:t>
            </a:r>
          </a:p>
          <a:p>
            <a:pPr marL="285750" indent="-285750">
              <a:buFont typeface="Wingdings" panose="05000000000000000000" pitchFamily="2" charset="2"/>
              <a:buChar char="§"/>
            </a:pPr>
            <a:r>
              <a:rPr lang="en-GB" dirty="0"/>
              <a:t>Its </a:t>
            </a:r>
            <a:r>
              <a:rPr lang="en-GB" sz="1400" dirty="0" err="1">
                <a:highlight>
                  <a:srgbClr val="C0C0C0"/>
                </a:highlight>
                <a:latin typeface="Consolas" panose="020B0609020204030204" pitchFamily="49" charset="0"/>
              </a:rPr>
              <a:t>EntryPoint</a:t>
            </a:r>
            <a:endParaRPr lang="en-GB" sz="1400" dirty="0">
              <a:highlight>
                <a:srgbClr val="C0C0C0"/>
              </a:highlight>
              <a:latin typeface="Consolas" panose="020B0609020204030204" pitchFamily="49" charset="0"/>
            </a:endParaRPr>
          </a:p>
          <a:p>
            <a:pPr marL="285750" indent="-285750">
              <a:buFont typeface="Wingdings" panose="05000000000000000000" pitchFamily="2" charset="2"/>
              <a:buChar char="§"/>
            </a:pPr>
            <a:r>
              <a:rPr lang="en-GB" dirty="0"/>
              <a:t>…</a:t>
            </a:r>
          </a:p>
          <a:p>
            <a:pPr marL="285750" indent="-285750">
              <a:buFont typeface="Wingdings" panose="05000000000000000000" pitchFamily="2" charset="2"/>
              <a:buChar char="§"/>
            </a:pPr>
            <a:r>
              <a:rPr lang="en-GB" dirty="0"/>
              <a:t>Links to the following list item</a:t>
            </a:r>
          </a:p>
          <a:p>
            <a:pPr marL="285750" indent="-285750">
              <a:buFont typeface="Wingdings" panose="05000000000000000000" pitchFamily="2" charset="2"/>
              <a:buChar char="§"/>
            </a:pPr>
            <a:r>
              <a:rPr lang="en-GB" sz="1400" dirty="0" err="1">
                <a:highlight>
                  <a:srgbClr val="C0C0C0"/>
                </a:highlight>
                <a:latin typeface="Consolas" panose="020B0609020204030204" pitchFamily="49" charset="0"/>
              </a:rPr>
              <a:t>DontCallForThreads</a:t>
            </a:r>
            <a:r>
              <a:rPr lang="en-GB" sz="1400" dirty="0">
                <a:highlight>
                  <a:srgbClr val="C0C0C0"/>
                </a:highlight>
                <a:latin typeface="Consolas" panose="020B0609020204030204" pitchFamily="49" charset="0"/>
              </a:rPr>
              <a:t> </a:t>
            </a:r>
            <a:r>
              <a:rPr lang="en-GB" dirty="0"/>
              <a:t>(cf. previous slide)</a:t>
            </a:r>
          </a:p>
        </p:txBody>
      </p:sp>
      <p:sp>
        <p:nvSpPr>
          <p:cNvPr id="9" name="TextBox 8">
            <a:extLst>
              <a:ext uri="{FF2B5EF4-FFF2-40B4-BE49-F238E27FC236}">
                <a16:creationId xmlns:a16="http://schemas.microsoft.com/office/drawing/2014/main" id="{A27BF59C-BB13-2E38-1139-B185D3779C9F}"/>
              </a:ext>
            </a:extLst>
          </p:cNvPr>
          <p:cNvSpPr txBox="1"/>
          <p:nvPr/>
        </p:nvSpPr>
        <p:spPr>
          <a:xfrm>
            <a:off x="9129319" y="6622922"/>
            <a:ext cx="2891085" cy="261610"/>
          </a:xfrm>
          <a:prstGeom prst="rect">
            <a:avLst/>
          </a:prstGeom>
          <a:noFill/>
        </p:spPr>
        <p:txBody>
          <a:bodyPr wrap="square">
            <a:spAutoFit/>
          </a:bodyPr>
          <a:lstStyle/>
          <a:p>
            <a:r>
              <a:rPr lang="en-GB" sz="1100" i="1" dirty="0"/>
              <a:t>https://github.com/bats3c/DarkLoadLibrary</a:t>
            </a:r>
          </a:p>
        </p:txBody>
      </p:sp>
      <p:pic>
        <p:nvPicPr>
          <p:cNvPr id="3" name="Picture 2">
            <a:extLst>
              <a:ext uri="{FF2B5EF4-FFF2-40B4-BE49-F238E27FC236}">
                <a16:creationId xmlns:a16="http://schemas.microsoft.com/office/drawing/2014/main" id="{F958A59D-2062-0A4F-63B3-CC1822913027}"/>
              </a:ext>
            </a:extLst>
          </p:cNvPr>
          <p:cNvPicPr>
            <a:picLocks noChangeAspect="1"/>
          </p:cNvPicPr>
          <p:nvPr/>
        </p:nvPicPr>
        <p:blipFill>
          <a:blip r:embed="rId2"/>
          <a:stretch>
            <a:fillRect/>
          </a:stretch>
        </p:blipFill>
        <p:spPr>
          <a:xfrm>
            <a:off x="5083899" y="2653132"/>
            <a:ext cx="6936505" cy="2430104"/>
          </a:xfrm>
          <a:prstGeom prst="rect">
            <a:avLst/>
          </a:prstGeom>
        </p:spPr>
      </p:pic>
      <p:pic>
        <p:nvPicPr>
          <p:cNvPr id="6" name="Picture 5">
            <a:extLst>
              <a:ext uri="{FF2B5EF4-FFF2-40B4-BE49-F238E27FC236}">
                <a16:creationId xmlns:a16="http://schemas.microsoft.com/office/drawing/2014/main" id="{380A6E4F-888C-B03D-1CDB-4266F5D6C4B0}"/>
              </a:ext>
            </a:extLst>
          </p:cNvPr>
          <p:cNvPicPr>
            <a:picLocks noChangeAspect="1"/>
          </p:cNvPicPr>
          <p:nvPr/>
        </p:nvPicPr>
        <p:blipFill>
          <a:blip r:embed="rId3"/>
          <a:stretch>
            <a:fillRect/>
          </a:stretch>
        </p:blipFill>
        <p:spPr>
          <a:xfrm>
            <a:off x="8777069" y="3077579"/>
            <a:ext cx="2952750" cy="3571875"/>
          </a:xfrm>
          <a:prstGeom prst="rect">
            <a:avLst/>
          </a:prstGeom>
        </p:spPr>
      </p:pic>
    </p:spTree>
    <p:extLst>
      <p:ext uri="{BB962C8B-B14F-4D97-AF65-F5344CB8AC3E}">
        <p14:creationId xmlns:p14="http://schemas.microsoft.com/office/powerpoint/2010/main" val="189478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BFF7D-38C3-A463-6E1F-2213B9DD33E9}"/>
              </a:ext>
            </a:extLst>
          </p:cNvPr>
          <p:cNvSpPr>
            <a:spLocks noGrp="1"/>
          </p:cNvSpPr>
          <p:nvPr>
            <p:ph type="title"/>
          </p:nvPr>
        </p:nvSpPr>
        <p:spPr>
          <a:xfrm>
            <a:off x="1156851" y="637762"/>
            <a:ext cx="9888496" cy="900131"/>
          </a:xfrm>
        </p:spPr>
        <p:txBody>
          <a:bodyPr anchor="t">
            <a:normAutofit/>
          </a:bodyPr>
          <a:lstStyle/>
          <a:p>
            <a:r>
              <a:rPr lang="en-GB" sz="4000" dirty="0">
                <a:solidFill>
                  <a:schemeClr val="bg1"/>
                </a:solidFill>
              </a:rPr>
              <a:t># DLLs IN WINDOWS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167FB9E-AF53-3E90-BB97-66F8F01AF105}"/>
              </a:ext>
            </a:extLst>
          </p:cNvPr>
          <p:cNvPicPr>
            <a:picLocks noChangeAspect="1"/>
          </p:cNvPicPr>
          <p:nvPr/>
        </p:nvPicPr>
        <p:blipFill>
          <a:blip r:embed="rId2"/>
          <a:stretch>
            <a:fillRect/>
          </a:stretch>
        </p:blipFill>
        <p:spPr>
          <a:xfrm>
            <a:off x="276698" y="2207225"/>
            <a:ext cx="5381625" cy="3314700"/>
          </a:xfrm>
          <a:prstGeom prst="rect">
            <a:avLst/>
          </a:prstGeom>
        </p:spPr>
      </p:pic>
      <p:pic>
        <p:nvPicPr>
          <p:cNvPr id="6" name="Picture 5">
            <a:extLst>
              <a:ext uri="{FF2B5EF4-FFF2-40B4-BE49-F238E27FC236}">
                <a16:creationId xmlns:a16="http://schemas.microsoft.com/office/drawing/2014/main" id="{F394FC1F-F189-FDB7-2617-64DE23995110}"/>
              </a:ext>
            </a:extLst>
          </p:cNvPr>
          <p:cNvPicPr>
            <a:picLocks noChangeAspect="1"/>
          </p:cNvPicPr>
          <p:nvPr/>
        </p:nvPicPr>
        <p:blipFill>
          <a:blip r:embed="rId3"/>
          <a:stretch>
            <a:fillRect/>
          </a:stretch>
        </p:blipFill>
        <p:spPr>
          <a:xfrm>
            <a:off x="5255485" y="4306873"/>
            <a:ext cx="6936505" cy="2430104"/>
          </a:xfrm>
          <a:prstGeom prst="rect">
            <a:avLst/>
          </a:prstGeom>
        </p:spPr>
      </p:pic>
      <p:sp>
        <p:nvSpPr>
          <p:cNvPr id="11" name="Oval 10">
            <a:extLst>
              <a:ext uri="{FF2B5EF4-FFF2-40B4-BE49-F238E27FC236}">
                <a16:creationId xmlns:a16="http://schemas.microsoft.com/office/drawing/2014/main" id="{141CB5DC-3C40-9B02-9008-C6E055FEACD7}"/>
              </a:ext>
            </a:extLst>
          </p:cNvPr>
          <p:cNvSpPr/>
          <p:nvPr/>
        </p:nvSpPr>
        <p:spPr>
          <a:xfrm>
            <a:off x="7055139" y="5355129"/>
            <a:ext cx="1795246" cy="33359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70E3FAEF-0F7B-3722-007E-F722CCB24140}"/>
              </a:ext>
            </a:extLst>
          </p:cNvPr>
          <p:cNvSpPr/>
          <p:nvPr/>
        </p:nvSpPr>
        <p:spPr>
          <a:xfrm>
            <a:off x="716418" y="2121712"/>
            <a:ext cx="1795246" cy="33359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reeform: Shape 13">
            <a:extLst>
              <a:ext uri="{FF2B5EF4-FFF2-40B4-BE49-F238E27FC236}">
                <a16:creationId xmlns:a16="http://schemas.microsoft.com/office/drawing/2014/main" id="{5AFA37F5-6005-30C9-9463-FE5578A8A085}"/>
              </a:ext>
            </a:extLst>
          </p:cNvPr>
          <p:cNvSpPr/>
          <p:nvPr/>
        </p:nvSpPr>
        <p:spPr>
          <a:xfrm>
            <a:off x="2491530" y="2038525"/>
            <a:ext cx="4764947" cy="3397541"/>
          </a:xfrm>
          <a:custGeom>
            <a:avLst/>
            <a:gdLst>
              <a:gd name="connsiteX0" fmla="*/ 0 w 4764947"/>
              <a:gd name="connsiteY0" fmla="*/ 226503 h 3397541"/>
              <a:gd name="connsiteX1" fmla="*/ 293615 w 4764947"/>
              <a:gd name="connsiteY1" fmla="*/ 142613 h 3397541"/>
              <a:gd name="connsiteX2" fmla="*/ 562063 w 4764947"/>
              <a:gd name="connsiteY2" fmla="*/ 75501 h 3397541"/>
              <a:gd name="connsiteX3" fmla="*/ 880844 w 4764947"/>
              <a:gd name="connsiteY3" fmla="*/ 0 h 3397541"/>
              <a:gd name="connsiteX4" fmla="*/ 1543575 w 4764947"/>
              <a:gd name="connsiteY4" fmla="*/ 8389 h 3397541"/>
              <a:gd name="connsiteX5" fmla="*/ 1686187 w 4764947"/>
              <a:gd name="connsiteY5" fmla="*/ 33556 h 3397541"/>
              <a:gd name="connsiteX6" fmla="*/ 1812022 w 4764947"/>
              <a:gd name="connsiteY6" fmla="*/ 50334 h 3397541"/>
              <a:gd name="connsiteX7" fmla="*/ 2004969 w 4764947"/>
              <a:gd name="connsiteY7" fmla="*/ 134224 h 3397541"/>
              <a:gd name="connsiteX8" fmla="*/ 2390863 w 4764947"/>
              <a:gd name="connsiteY8" fmla="*/ 352337 h 3397541"/>
              <a:gd name="connsiteX9" fmla="*/ 2558642 w 4764947"/>
              <a:gd name="connsiteY9" fmla="*/ 612396 h 3397541"/>
              <a:gd name="connsiteX10" fmla="*/ 2583809 w 4764947"/>
              <a:gd name="connsiteY10" fmla="*/ 713064 h 3397541"/>
              <a:gd name="connsiteX11" fmla="*/ 2709644 w 4764947"/>
              <a:gd name="connsiteY11" fmla="*/ 746620 h 3397541"/>
              <a:gd name="connsiteX12" fmla="*/ 3003259 w 4764947"/>
              <a:gd name="connsiteY12" fmla="*/ 922789 h 3397541"/>
              <a:gd name="connsiteX13" fmla="*/ 3238151 w 4764947"/>
              <a:gd name="connsiteY13" fmla="*/ 1115736 h 3397541"/>
              <a:gd name="connsiteX14" fmla="*/ 3674378 w 4764947"/>
              <a:gd name="connsiteY14" fmla="*/ 1551963 h 3397541"/>
              <a:gd name="connsiteX15" fmla="*/ 3875714 w 4764947"/>
              <a:gd name="connsiteY15" fmla="*/ 1786855 h 3397541"/>
              <a:gd name="connsiteX16" fmla="*/ 4068661 w 4764947"/>
              <a:gd name="connsiteY16" fmla="*/ 2021747 h 3397541"/>
              <a:gd name="connsiteX17" fmla="*/ 4362276 w 4764947"/>
              <a:gd name="connsiteY17" fmla="*/ 2340528 h 3397541"/>
              <a:gd name="connsiteX18" fmla="*/ 4496499 w 4764947"/>
              <a:gd name="connsiteY18" fmla="*/ 2617365 h 3397541"/>
              <a:gd name="connsiteX19" fmla="*/ 4572000 w 4764947"/>
              <a:gd name="connsiteY19" fmla="*/ 2734811 h 3397541"/>
              <a:gd name="connsiteX20" fmla="*/ 4639112 w 4764947"/>
              <a:gd name="connsiteY20" fmla="*/ 2827090 h 3397541"/>
              <a:gd name="connsiteX21" fmla="*/ 4655890 w 4764947"/>
              <a:gd name="connsiteY21" fmla="*/ 2877424 h 3397541"/>
              <a:gd name="connsiteX22" fmla="*/ 4706224 w 4764947"/>
              <a:gd name="connsiteY22" fmla="*/ 3011647 h 3397541"/>
              <a:gd name="connsiteX23" fmla="*/ 4748169 w 4764947"/>
              <a:gd name="connsiteY23" fmla="*/ 3129093 h 3397541"/>
              <a:gd name="connsiteX24" fmla="*/ 4756558 w 4764947"/>
              <a:gd name="connsiteY24" fmla="*/ 3196205 h 3397541"/>
              <a:gd name="connsiteX25" fmla="*/ 4764947 w 4764947"/>
              <a:gd name="connsiteY25" fmla="*/ 3397541 h 3397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64947" h="3397541">
                <a:moveTo>
                  <a:pt x="0" y="226503"/>
                </a:moveTo>
                <a:cubicBezTo>
                  <a:pt x="229790" y="169056"/>
                  <a:pt x="-249648" y="289939"/>
                  <a:pt x="293615" y="142613"/>
                </a:cubicBezTo>
                <a:cubicBezTo>
                  <a:pt x="382636" y="118472"/>
                  <a:pt x="472885" y="99057"/>
                  <a:pt x="562063" y="75501"/>
                </a:cubicBezTo>
                <a:cubicBezTo>
                  <a:pt x="839388" y="2245"/>
                  <a:pt x="634819" y="43416"/>
                  <a:pt x="880844" y="0"/>
                </a:cubicBezTo>
                <a:cubicBezTo>
                  <a:pt x="1101754" y="2796"/>
                  <a:pt x="1322838" y="-808"/>
                  <a:pt x="1543575" y="8389"/>
                </a:cubicBezTo>
                <a:cubicBezTo>
                  <a:pt x="1591805" y="10399"/>
                  <a:pt x="1638494" y="26104"/>
                  <a:pt x="1686187" y="33556"/>
                </a:cubicBezTo>
                <a:cubicBezTo>
                  <a:pt x="1727996" y="40089"/>
                  <a:pt x="1770077" y="44741"/>
                  <a:pt x="1812022" y="50334"/>
                </a:cubicBezTo>
                <a:cubicBezTo>
                  <a:pt x="1876338" y="78297"/>
                  <a:pt x="1943220" y="100975"/>
                  <a:pt x="2004969" y="134224"/>
                </a:cubicBezTo>
                <a:cubicBezTo>
                  <a:pt x="2280508" y="282590"/>
                  <a:pt x="2152276" y="209185"/>
                  <a:pt x="2390863" y="352337"/>
                </a:cubicBezTo>
                <a:cubicBezTo>
                  <a:pt x="2446789" y="439023"/>
                  <a:pt x="2509986" y="521430"/>
                  <a:pt x="2558642" y="612396"/>
                </a:cubicBezTo>
                <a:cubicBezTo>
                  <a:pt x="2574956" y="642896"/>
                  <a:pt x="2557957" y="690084"/>
                  <a:pt x="2583809" y="713064"/>
                </a:cubicBezTo>
                <a:cubicBezTo>
                  <a:pt x="2616255" y="741905"/>
                  <a:pt x="2667699" y="735435"/>
                  <a:pt x="2709644" y="746620"/>
                </a:cubicBezTo>
                <a:cubicBezTo>
                  <a:pt x="2807516" y="805343"/>
                  <a:pt x="2909685" y="857435"/>
                  <a:pt x="3003259" y="922789"/>
                </a:cubicBezTo>
                <a:cubicBezTo>
                  <a:pt x="3086330" y="980807"/>
                  <a:pt x="3163070" y="1047694"/>
                  <a:pt x="3238151" y="1115736"/>
                </a:cubicBezTo>
                <a:cubicBezTo>
                  <a:pt x="3300340" y="1172095"/>
                  <a:pt x="3577194" y="1438581"/>
                  <a:pt x="3674378" y="1551963"/>
                </a:cubicBezTo>
                <a:cubicBezTo>
                  <a:pt x="3741490" y="1630260"/>
                  <a:pt x="3809419" y="1707865"/>
                  <a:pt x="3875714" y="1786855"/>
                </a:cubicBezTo>
                <a:cubicBezTo>
                  <a:pt x="3940854" y="1864468"/>
                  <a:pt x="4000015" y="1947217"/>
                  <a:pt x="4068661" y="2021747"/>
                </a:cubicBezTo>
                <a:lnTo>
                  <a:pt x="4362276" y="2340528"/>
                </a:lnTo>
                <a:cubicBezTo>
                  <a:pt x="4403066" y="2449305"/>
                  <a:pt x="4416134" y="2492353"/>
                  <a:pt x="4496499" y="2617365"/>
                </a:cubicBezTo>
                <a:cubicBezTo>
                  <a:pt x="4521666" y="2656514"/>
                  <a:pt x="4542206" y="2699058"/>
                  <a:pt x="4572000" y="2734811"/>
                </a:cubicBezTo>
                <a:cubicBezTo>
                  <a:pt x="4598378" y="2766464"/>
                  <a:pt x="4622124" y="2789716"/>
                  <a:pt x="4639112" y="2827090"/>
                </a:cubicBezTo>
                <a:cubicBezTo>
                  <a:pt x="4646430" y="2843190"/>
                  <a:pt x="4649846" y="2860803"/>
                  <a:pt x="4655890" y="2877424"/>
                </a:cubicBezTo>
                <a:cubicBezTo>
                  <a:pt x="4672220" y="2922331"/>
                  <a:pt x="4687401" y="2967727"/>
                  <a:pt x="4706224" y="3011647"/>
                </a:cubicBezTo>
                <a:cubicBezTo>
                  <a:pt x="4739410" y="3089082"/>
                  <a:pt x="4725540" y="3049893"/>
                  <a:pt x="4748169" y="3129093"/>
                </a:cubicBezTo>
                <a:cubicBezTo>
                  <a:pt x="4750965" y="3151464"/>
                  <a:pt x="4755058" y="3173710"/>
                  <a:pt x="4756558" y="3196205"/>
                </a:cubicBezTo>
                <a:cubicBezTo>
                  <a:pt x="4765201" y="3325849"/>
                  <a:pt x="4764947" y="3324675"/>
                  <a:pt x="4764947" y="3397541"/>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913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BFF7D-38C3-A463-6E1F-2213B9DD33E9}"/>
              </a:ext>
            </a:extLst>
          </p:cNvPr>
          <p:cNvSpPr>
            <a:spLocks noGrp="1"/>
          </p:cNvSpPr>
          <p:nvPr>
            <p:ph type="title"/>
          </p:nvPr>
        </p:nvSpPr>
        <p:spPr>
          <a:xfrm>
            <a:off x="1156851" y="637762"/>
            <a:ext cx="9888496" cy="900131"/>
          </a:xfrm>
        </p:spPr>
        <p:txBody>
          <a:bodyPr anchor="t">
            <a:normAutofit/>
          </a:bodyPr>
          <a:lstStyle/>
          <a:p>
            <a:r>
              <a:rPr lang="en-GB" sz="4000" dirty="0">
                <a:solidFill>
                  <a:schemeClr val="bg1"/>
                </a:solidFill>
              </a:rPr>
              <a:t># DLLs IN WINDOWS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F831C5-C1B2-61E5-571A-1096A94C63E4}"/>
              </a:ext>
            </a:extLst>
          </p:cNvPr>
          <p:cNvSpPr txBox="1"/>
          <p:nvPr/>
        </p:nvSpPr>
        <p:spPr>
          <a:xfrm>
            <a:off x="1042332" y="2181360"/>
            <a:ext cx="2548156" cy="369332"/>
          </a:xfrm>
          <a:prstGeom prst="rect">
            <a:avLst/>
          </a:prstGeom>
          <a:noFill/>
        </p:spPr>
        <p:txBody>
          <a:bodyPr wrap="square">
            <a:spAutoFit/>
          </a:bodyPr>
          <a:lstStyle/>
          <a:p>
            <a:r>
              <a:rPr lang="en-GB" dirty="0"/>
              <a:t>Let’s summarize</a:t>
            </a:r>
          </a:p>
        </p:txBody>
      </p:sp>
      <p:sp>
        <p:nvSpPr>
          <p:cNvPr id="3" name="TextBox 2">
            <a:extLst>
              <a:ext uri="{FF2B5EF4-FFF2-40B4-BE49-F238E27FC236}">
                <a16:creationId xmlns:a16="http://schemas.microsoft.com/office/drawing/2014/main" id="{6C47600D-DEF0-233C-3980-4D29AABC5132}"/>
              </a:ext>
            </a:extLst>
          </p:cNvPr>
          <p:cNvSpPr txBox="1"/>
          <p:nvPr/>
        </p:nvSpPr>
        <p:spPr>
          <a:xfrm>
            <a:off x="1042331" y="3035207"/>
            <a:ext cx="10979339" cy="369332"/>
          </a:xfrm>
          <a:prstGeom prst="rect">
            <a:avLst/>
          </a:prstGeom>
          <a:noFill/>
        </p:spPr>
        <p:txBody>
          <a:bodyPr wrap="square">
            <a:spAutoFit/>
          </a:bodyPr>
          <a:lstStyle/>
          <a:p>
            <a:r>
              <a:rPr lang="en-GB" dirty="0"/>
              <a:t>An </a:t>
            </a:r>
            <a:r>
              <a:rPr lang="en-GB" sz="1400" dirty="0" err="1">
                <a:highlight>
                  <a:srgbClr val="C0C0C0"/>
                </a:highlight>
                <a:latin typeface="Consolas" panose="020B0609020204030204" pitchFamily="49" charset="0"/>
              </a:rPr>
              <a:t>EntryPoint</a:t>
            </a:r>
            <a:r>
              <a:rPr lang="en-GB" dirty="0"/>
              <a:t> value tells Windows where to find the </a:t>
            </a:r>
            <a:r>
              <a:rPr lang="en-GB" sz="1400" dirty="0" err="1">
                <a:highlight>
                  <a:srgbClr val="C0C0C0"/>
                </a:highlight>
                <a:latin typeface="Consolas" panose="020B0609020204030204" pitchFamily="49" charset="0"/>
              </a:rPr>
              <a:t>DllMain</a:t>
            </a:r>
            <a:r>
              <a:rPr lang="en-GB" sz="1400" dirty="0">
                <a:highlight>
                  <a:srgbClr val="C0C0C0"/>
                </a:highlight>
                <a:latin typeface="Consolas" panose="020B0609020204030204" pitchFamily="49" charset="0"/>
              </a:rPr>
              <a:t>() </a:t>
            </a:r>
            <a:r>
              <a:rPr lang="en-GB" dirty="0"/>
              <a:t>to execute </a:t>
            </a:r>
            <a:r>
              <a:rPr lang="en-GB" dirty="0" err="1"/>
              <a:t>everytime</a:t>
            </a:r>
            <a:r>
              <a:rPr lang="en-GB" dirty="0"/>
              <a:t> one of the following happens:</a:t>
            </a:r>
          </a:p>
        </p:txBody>
      </p:sp>
      <p:pic>
        <p:nvPicPr>
          <p:cNvPr id="5" name="Picture 4">
            <a:extLst>
              <a:ext uri="{FF2B5EF4-FFF2-40B4-BE49-F238E27FC236}">
                <a16:creationId xmlns:a16="http://schemas.microsoft.com/office/drawing/2014/main" id="{D4F994BA-009B-41A6-98A5-819D2C54B0FF}"/>
              </a:ext>
            </a:extLst>
          </p:cNvPr>
          <p:cNvPicPr>
            <a:picLocks noChangeAspect="1"/>
          </p:cNvPicPr>
          <p:nvPr/>
        </p:nvPicPr>
        <p:blipFill>
          <a:blip r:embed="rId2"/>
          <a:stretch>
            <a:fillRect/>
          </a:stretch>
        </p:blipFill>
        <p:spPr>
          <a:xfrm>
            <a:off x="292391" y="1839389"/>
            <a:ext cx="742950" cy="847725"/>
          </a:xfrm>
          <a:prstGeom prst="rect">
            <a:avLst/>
          </a:prstGeom>
        </p:spPr>
      </p:pic>
      <p:pic>
        <p:nvPicPr>
          <p:cNvPr id="7" name="Picture 6">
            <a:extLst>
              <a:ext uri="{FF2B5EF4-FFF2-40B4-BE49-F238E27FC236}">
                <a16:creationId xmlns:a16="http://schemas.microsoft.com/office/drawing/2014/main" id="{6C05EA3D-ED77-2288-5901-89A701CB809C}"/>
              </a:ext>
            </a:extLst>
          </p:cNvPr>
          <p:cNvPicPr>
            <a:picLocks noChangeAspect="1"/>
          </p:cNvPicPr>
          <p:nvPr/>
        </p:nvPicPr>
        <p:blipFill>
          <a:blip r:embed="rId3"/>
          <a:stretch>
            <a:fillRect/>
          </a:stretch>
        </p:blipFill>
        <p:spPr>
          <a:xfrm>
            <a:off x="274712" y="2987342"/>
            <a:ext cx="760629" cy="857319"/>
          </a:xfrm>
          <a:prstGeom prst="rect">
            <a:avLst/>
          </a:prstGeom>
        </p:spPr>
      </p:pic>
      <p:pic>
        <p:nvPicPr>
          <p:cNvPr id="13" name="Picture 12">
            <a:extLst>
              <a:ext uri="{FF2B5EF4-FFF2-40B4-BE49-F238E27FC236}">
                <a16:creationId xmlns:a16="http://schemas.microsoft.com/office/drawing/2014/main" id="{2B4DC248-771E-EFCE-6846-74E6AA047933}"/>
              </a:ext>
            </a:extLst>
          </p:cNvPr>
          <p:cNvPicPr>
            <a:picLocks noChangeAspect="1"/>
          </p:cNvPicPr>
          <p:nvPr/>
        </p:nvPicPr>
        <p:blipFill>
          <a:blip r:embed="rId4"/>
          <a:stretch>
            <a:fillRect/>
          </a:stretch>
        </p:blipFill>
        <p:spPr>
          <a:xfrm>
            <a:off x="274712" y="4636960"/>
            <a:ext cx="780544" cy="857319"/>
          </a:xfrm>
          <a:prstGeom prst="rect">
            <a:avLst/>
          </a:prstGeom>
        </p:spPr>
      </p:pic>
      <p:pic>
        <p:nvPicPr>
          <p:cNvPr id="15" name="Picture 14">
            <a:extLst>
              <a:ext uri="{FF2B5EF4-FFF2-40B4-BE49-F238E27FC236}">
                <a16:creationId xmlns:a16="http://schemas.microsoft.com/office/drawing/2014/main" id="{BC92D555-2FE2-476A-FB12-116E68A80C46}"/>
              </a:ext>
            </a:extLst>
          </p:cNvPr>
          <p:cNvPicPr>
            <a:picLocks noChangeAspect="1"/>
          </p:cNvPicPr>
          <p:nvPr/>
        </p:nvPicPr>
        <p:blipFill>
          <a:blip r:embed="rId5"/>
          <a:stretch>
            <a:fillRect/>
          </a:stretch>
        </p:blipFill>
        <p:spPr>
          <a:xfrm>
            <a:off x="292391" y="5857919"/>
            <a:ext cx="756457" cy="857318"/>
          </a:xfrm>
          <a:prstGeom prst="rect">
            <a:avLst/>
          </a:prstGeom>
        </p:spPr>
      </p:pic>
      <p:sp>
        <p:nvSpPr>
          <p:cNvPr id="18" name="TextBox 17">
            <a:extLst>
              <a:ext uri="{FF2B5EF4-FFF2-40B4-BE49-F238E27FC236}">
                <a16:creationId xmlns:a16="http://schemas.microsoft.com/office/drawing/2014/main" id="{BD3A2CC1-4764-73CA-00B3-63C8ECCB9842}"/>
              </a:ext>
            </a:extLst>
          </p:cNvPr>
          <p:cNvSpPr txBox="1"/>
          <p:nvPr/>
        </p:nvSpPr>
        <p:spPr>
          <a:xfrm>
            <a:off x="1035341" y="6135830"/>
            <a:ext cx="4191000" cy="369332"/>
          </a:xfrm>
          <a:prstGeom prst="rect">
            <a:avLst/>
          </a:prstGeom>
          <a:noFill/>
        </p:spPr>
        <p:txBody>
          <a:bodyPr wrap="square">
            <a:spAutoFit/>
          </a:bodyPr>
          <a:lstStyle/>
          <a:p>
            <a:r>
              <a:rPr lang="en-GB" dirty="0"/>
              <a:t>For this DLL, </a:t>
            </a:r>
            <a:r>
              <a:rPr lang="en-GB" sz="1400" dirty="0" err="1">
                <a:highlight>
                  <a:srgbClr val="C0C0C0"/>
                </a:highlight>
                <a:latin typeface="Consolas" panose="020B0609020204030204" pitchFamily="49" charset="0"/>
              </a:rPr>
              <a:t>DontCallForThreads</a:t>
            </a:r>
            <a:r>
              <a:rPr lang="en-GB" sz="1400" dirty="0">
                <a:highlight>
                  <a:srgbClr val="C0C0C0"/>
                </a:highlight>
                <a:latin typeface="Consolas" panose="020B0609020204030204" pitchFamily="49" charset="0"/>
              </a:rPr>
              <a:t> = 0</a:t>
            </a:r>
          </a:p>
        </p:txBody>
      </p:sp>
      <p:sp>
        <p:nvSpPr>
          <p:cNvPr id="20" name="TextBox 19">
            <a:extLst>
              <a:ext uri="{FF2B5EF4-FFF2-40B4-BE49-F238E27FC236}">
                <a16:creationId xmlns:a16="http://schemas.microsoft.com/office/drawing/2014/main" id="{84342426-7AC4-040E-E58D-5C754821298B}"/>
              </a:ext>
            </a:extLst>
          </p:cNvPr>
          <p:cNvSpPr txBox="1"/>
          <p:nvPr/>
        </p:nvSpPr>
        <p:spPr>
          <a:xfrm>
            <a:off x="1528894" y="4196381"/>
            <a:ext cx="6094602" cy="1200329"/>
          </a:xfrm>
          <a:prstGeom prst="rect">
            <a:avLst/>
          </a:prstGeom>
          <a:noFill/>
        </p:spPr>
        <p:txBody>
          <a:bodyPr wrap="square">
            <a:spAutoFit/>
          </a:bodyPr>
          <a:lstStyle/>
          <a:p>
            <a:pPr marL="285750" indent="-285750">
              <a:buFont typeface="Wingdings" panose="05000000000000000000" pitchFamily="2" charset="2"/>
              <a:buChar char="§"/>
            </a:pPr>
            <a:r>
              <a:rPr lang="en-GB" dirty="0"/>
              <a:t>Process Creation (not interesting)</a:t>
            </a:r>
          </a:p>
          <a:p>
            <a:pPr marL="285750" indent="-285750">
              <a:buFont typeface="Wingdings" panose="05000000000000000000" pitchFamily="2" charset="2"/>
              <a:buChar char="§"/>
            </a:pPr>
            <a:r>
              <a:rPr lang="en-GB" dirty="0"/>
              <a:t>Process Destruction (not interesting)</a:t>
            </a:r>
          </a:p>
          <a:p>
            <a:pPr marL="285750" indent="-285750">
              <a:buFont typeface="Wingdings" panose="05000000000000000000" pitchFamily="2" charset="2"/>
              <a:buChar char="§"/>
            </a:pPr>
            <a:r>
              <a:rPr lang="en-GB" dirty="0"/>
              <a:t>Thread Destruction* (interesting but sounds risky)</a:t>
            </a:r>
          </a:p>
          <a:p>
            <a:pPr marL="285750" indent="-285750">
              <a:buFont typeface="Wingdings" panose="05000000000000000000" pitchFamily="2" charset="2"/>
              <a:buChar char="§"/>
            </a:pPr>
            <a:r>
              <a:rPr lang="en-GB" dirty="0"/>
              <a:t>Thread Creation* (interesting)</a:t>
            </a:r>
          </a:p>
        </p:txBody>
      </p:sp>
      <p:sp>
        <p:nvSpPr>
          <p:cNvPr id="4" name="TextBox 3">
            <a:extLst>
              <a:ext uri="{FF2B5EF4-FFF2-40B4-BE49-F238E27FC236}">
                <a16:creationId xmlns:a16="http://schemas.microsoft.com/office/drawing/2014/main" id="{B6383D28-E901-CE71-FD7C-DAE814675075}"/>
              </a:ext>
            </a:extLst>
          </p:cNvPr>
          <p:cNvSpPr txBox="1"/>
          <p:nvPr/>
        </p:nvSpPr>
        <p:spPr>
          <a:xfrm>
            <a:off x="7056890" y="4946603"/>
            <a:ext cx="4191000" cy="369332"/>
          </a:xfrm>
          <a:prstGeom prst="rect">
            <a:avLst/>
          </a:prstGeom>
          <a:noFill/>
        </p:spPr>
        <p:txBody>
          <a:bodyPr wrap="square">
            <a:spAutoFit/>
          </a:bodyPr>
          <a:lstStyle/>
          <a:p>
            <a:r>
              <a:rPr lang="en-GB" dirty="0"/>
              <a:t>* </a:t>
            </a:r>
            <a:r>
              <a:rPr lang="en-GB" i="1" dirty="0"/>
              <a:t>If</a:t>
            </a:r>
            <a:r>
              <a:rPr lang="en-GB" dirty="0"/>
              <a:t> </a:t>
            </a:r>
            <a:r>
              <a:rPr lang="en-GB" sz="1400" dirty="0" err="1">
                <a:highlight>
                  <a:srgbClr val="C0C0C0"/>
                </a:highlight>
                <a:latin typeface="Consolas" panose="020B0609020204030204" pitchFamily="49" charset="0"/>
              </a:rPr>
              <a:t>DontCallForThreads</a:t>
            </a:r>
            <a:r>
              <a:rPr lang="en-GB" sz="1400" dirty="0">
                <a:highlight>
                  <a:srgbClr val="C0C0C0"/>
                </a:highlight>
                <a:latin typeface="Consolas" panose="020B0609020204030204" pitchFamily="49" charset="0"/>
              </a:rPr>
              <a:t> = 0</a:t>
            </a:r>
          </a:p>
        </p:txBody>
      </p:sp>
    </p:spTree>
    <p:extLst>
      <p:ext uri="{BB962C8B-B14F-4D97-AF65-F5344CB8AC3E}">
        <p14:creationId xmlns:p14="http://schemas.microsoft.com/office/powerpoint/2010/main" val="19468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18" grpId="0"/>
      <p:bldP spid="20"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62BE7E98-6BBE-0FAA-5103-2FD47E21C4BB}"/>
              </a:ext>
            </a:extLst>
          </p:cNvPr>
          <p:cNvPicPr>
            <a:picLocks noChangeAspect="1"/>
          </p:cNvPicPr>
          <p:nvPr/>
        </p:nvPicPr>
        <p:blipFill>
          <a:blip r:embed="rId2"/>
          <a:stretch>
            <a:fillRect/>
          </a:stretch>
        </p:blipFill>
        <p:spPr>
          <a:xfrm>
            <a:off x="277410" y="444290"/>
            <a:ext cx="2924175" cy="6181725"/>
          </a:xfrm>
          <a:prstGeom prst="rect">
            <a:avLst/>
          </a:prstGeom>
        </p:spPr>
      </p:pic>
      <p:pic>
        <p:nvPicPr>
          <p:cNvPr id="8" name="Picture 7">
            <a:extLst>
              <a:ext uri="{FF2B5EF4-FFF2-40B4-BE49-F238E27FC236}">
                <a16:creationId xmlns:a16="http://schemas.microsoft.com/office/drawing/2014/main" id="{ECCDAA80-21BA-5B9E-EC8C-E82C2E941795}"/>
              </a:ext>
            </a:extLst>
          </p:cNvPr>
          <p:cNvPicPr>
            <a:picLocks noChangeAspect="1"/>
          </p:cNvPicPr>
          <p:nvPr/>
        </p:nvPicPr>
        <p:blipFill>
          <a:blip r:embed="rId3"/>
          <a:stretch>
            <a:fillRect/>
          </a:stretch>
        </p:blipFill>
        <p:spPr>
          <a:xfrm>
            <a:off x="1730912" y="1007717"/>
            <a:ext cx="224078" cy="197887"/>
          </a:xfrm>
          <a:prstGeom prst="rect">
            <a:avLst/>
          </a:prstGeom>
        </p:spPr>
      </p:pic>
      <p:pic>
        <p:nvPicPr>
          <p:cNvPr id="11" name="Picture 10">
            <a:extLst>
              <a:ext uri="{FF2B5EF4-FFF2-40B4-BE49-F238E27FC236}">
                <a16:creationId xmlns:a16="http://schemas.microsoft.com/office/drawing/2014/main" id="{F29B1DF0-49D5-C51F-A209-CF8D64C78389}"/>
              </a:ext>
            </a:extLst>
          </p:cNvPr>
          <p:cNvPicPr>
            <a:picLocks noChangeAspect="1"/>
          </p:cNvPicPr>
          <p:nvPr/>
        </p:nvPicPr>
        <p:blipFill>
          <a:blip r:embed="rId3"/>
          <a:stretch>
            <a:fillRect/>
          </a:stretch>
        </p:blipFill>
        <p:spPr>
          <a:xfrm>
            <a:off x="1883312" y="1160117"/>
            <a:ext cx="224078" cy="197887"/>
          </a:xfrm>
          <a:prstGeom prst="rect">
            <a:avLst/>
          </a:prstGeom>
        </p:spPr>
      </p:pic>
      <p:pic>
        <p:nvPicPr>
          <p:cNvPr id="12" name="Picture 11">
            <a:extLst>
              <a:ext uri="{FF2B5EF4-FFF2-40B4-BE49-F238E27FC236}">
                <a16:creationId xmlns:a16="http://schemas.microsoft.com/office/drawing/2014/main" id="{658E4055-4133-E8B1-1CCD-6F8811C13277}"/>
              </a:ext>
            </a:extLst>
          </p:cNvPr>
          <p:cNvPicPr>
            <a:picLocks noChangeAspect="1"/>
          </p:cNvPicPr>
          <p:nvPr/>
        </p:nvPicPr>
        <p:blipFill>
          <a:blip r:embed="rId3"/>
          <a:stretch>
            <a:fillRect/>
          </a:stretch>
        </p:blipFill>
        <p:spPr>
          <a:xfrm>
            <a:off x="2035712" y="1312517"/>
            <a:ext cx="224078" cy="197887"/>
          </a:xfrm>
          <a:prstGeom prst="rect">
            <a:avLst/>
          </a:prstGeom>
        </p:spPr>
      </p:pic>
      <p:pic>
        <p:nvPicPr>
          <p:cNvPr id="13" name="Picture 12">
            <a:extLst>
              <a:ext uri="{FF2B5EF4-FFF2-40B4-BE49-F238E27FC236}">
                <a16:creationId xmlns:a16="http://schemas.microsoft.com/office/drawing/2014/main" id="{E68782D9-941E-FD02-5839-FE25AF47E6CD}"/>
              </a:ext>
            </a:extLst>
          </p:cNvPr>
          <p:cNvPicPr>
            <a:picLocks noChangeAspect="1"/>
          </p:cNvPicPr>
          <p:nvPr/>
        </p:nvPicPr>
        <p:blipFill>
          <a:blip r:embed="rId3"/>
          <a:stretch>
            <a:fillRect/>
          </a:stretch>
        </p:blipFill>
        <p:spPr>
          <a:xfrm>
            <a:off x="2605236" y="1464917"/>
            <a:ext cx="224078" cy="197887"/>
          </a:xfrm>
          <a:prstGeom prst="rect">
            <a:avLst/>
          </a:prstGeom>
        </p:spPr>
      </p:pic>
      <p:pic>
        <p:nvPicPr>
          <p:cNvPr id="15" name="Picture 14">
            <a:extLst>
              <a:ext uri="{FF2B5EF4-FFF2-40B4-BE49-F238E27FC236}">
                <a16:creationId xmlns:a16="http://schemas.microsoft.com/office/drawing/2014/main" id="{0CD81611-9317-78F7-69E7-8F760110A005}"/>
              </a:ext>
            </a:extLst>
          </p:cNvPr>
          <p:cNvPicPr>
            <a:picLocks noChangeAspect="1"/>
          </p:cNvPicPr>
          <p:nvPr/>
        </p:nvPicPr>
        <p:blipFill>
          <a:blip r:embed="rId4"/>
          <a:stretch>
            <a:fillRect/>
          </a:stretch>
        </p:blipFill>
        <p:spPr>
          <a:xfrm>
            <a:off x="8408102" y="2069214"/>
            <a:ext cx="2628900" cy="1524000"/>
          </a:xfrm>
          <a:prstGeom prst="rect">
            <a:avLst/>
          </a:prstGeom>
        </p:spPr>
      </p:pic>
      <p:sp>
        <p:nvSpPr>
          <p:cNvPr id="16" name="Rectangle 15">
            <a:extLst>
              <a:ext uri="{FF2B5EF4-FFF2-40B4-BE49-F238E27FC236}">
                <a16:creationId xmlns:a16="http://schemas.microsoft.com/office/drawing/2014/main" id="{C4CF7751-1E75-7C5A-AD17-E882F147FCB9}"/>
              </a:ext>
            </a:extLst>
          </p:cNvPr>
          <p:cNvSpPr/>
          <p:nvPr/>
        </p:nvSpPr>
        <p:spPr>
          <a:xfrm>
            <a:off x="8374546" y="2006913"/>
            <a:ext cx="2696012" cy="1586301"/>
          </a:xfrm>
          <a:prstGeom prst="rect">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CAE73E28-1471-CBF5-032E-F8B6C405B793}"/>
              </a:ext>
            </a:extLst>
          </p:cNvPr>
          <p:cNvCxnSpPr>
            <a:cxnSpLocks/>
            <a:stCxn id="13" idx="3"/>
            <a:endCxn id="16" idx="1"/>
          </p:cNvCxnSpPr>
          <p:nvPr/>
        </p:nvCxnSpPr>
        <p:spPr>
          <a:xfrm>
            <a:off x="2829314" y="1563861"/>
            <a:ext cx="5545232" cy="123620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434908B9-87D1-7A8E-ECB7-3CEBA72D6D16}"/>
              </a:ext>
            </a:extLst>
          </p:cNvPr>
          <p:cNvSpPr txBox="1"/>
          <p:nvPr/>
        </p:nvSpPr>
        <p:spPr>
          <a:xfrm>
            <a:off x="311909" y="4414023"/>
            <a:ext cx="765844" cy="215444"/>
          </a:xfrm>
          <a:prstGeom prst="rect">
            <a:avLst/>
          </a:prstGeom>
          <a:noFill/>
        </p:spPr>
        <p:txBody>
          <a:bodyPr wrap="square">
            <a:spAutoFit/>
          </a:bodyPr>
          <a:lstStyle/>
          <a:p>
            <a:r>
              <a:rPr lang="en-GB" sz="800" dirty="0" err="1">
                <a:latin typeface="Consolas" panose="020B0609020204030204" pitchFamily="49" charset="0"/>
              </a:rPr>
              <a:t>DllMain</a:t>
            </a:r>
            <a:r>
              <a:rPr lang="en-GB" sz="800" dirty="0">
                <a:latin typeface="Consolas" panose="020B0609020204030204" pitchFamily="49" charset="0"/>
              </a:rPr>
              <a:t>()</a:t>
            </a:r>
          </a:p>
        </p:txBody>
      </p:sp>
      <p:sp>
        <p:nvSpPr>
          <p:cNvPr id="38" name="TextBox 37">
            <a:extLst>
              <a:ext uri="{FF2B5EF4-FFF2-40B4-BE49-F238E27FC236}">
                <a16:creationId xmlns:a16="http://schemas.microsoft.com/office/drawing/2014/main" id="{59D82882-3350-D4A0-0E10-A48C4D78BCC1}"/>
              </a:ext>
            </a:extLst>
          </p:cNvPr>
          <p:cNvSpPr txBox="1"/>
          <p:nvPr/>
        </p:nvSpPr>
        <p:spPr>
          <a:xfrm>
            <a:off x="311909" y="5780962"/>
            <a:ext cx="765844" cy="215444"/>
          </a:xfrm>
          <a:prstGeom prst="rect">
            <a:avLst/>
          </a:prstGeom>
          <a:noFill/>
        </p:spPr>
        <p:txBody>
          <a:bodyPr wrap="square">
            <a:spAutoFit/>
          </a:bodyPr>
          <a:lstStyle/>
          <a:p>
            <a:r>
              <a:rPr lang="en-GB" sz="800" dirty="0" err="1">
                <a:latin typeface="Consolas" panose="020B0609020204030204" pitchFamily="49" charset="0"/>
              </a:rPr>
              <a:t>DllMain</a:t>
            </a:r>
            <a:r>
              <a:rPr lang="en-GB" sz="800" dirty="0">
                <a:latin typeface="Consolas" panose="020B0609020204030204" pitchFamily="49" charset="0"/>
              </a:rPr>
              <a:t>()</a:t>
            </a:r>
          </a:p>
        </p:txBody>
      </p:sp>
      <p:sp>
        <p:nvSpPr>
          <p:cNvPr id="39" name="TextBox 38">
            <a:extLst>
              <a:ext uri="{FF2B5EF4-FFF2-40B4-BE49-F238E27FC236}">
                <a16:creationId xmlns:a16="http://schemas.microsoft.com/office/drawing/2014/main" id="{F59C42CE-62CF-2CB8-13A1-E994A4F977B3}"/>
              </a:ext>
            </a:extLst>
          </p:cNvPr>
          <p:cNvSpPr txBox="1"/>
          <p:nvPr/>
        </p:nvSpPr>
        <p:spPr>
          <a:xfrm>
            <a:off x="311909" y="5151354"/>
            <a:ext cx="765844" cy="215444"/>
          </a:xfrm>
          <a:prstGeom prst="rect">
            <a:avLst/>
          </a:prstGeom>
          <a:noFill/>
        </p:spPr>
        <p:txBody>
          <a:bodyPr wrap="square">
            <a:spAutoFit/>
          </a:bodyPr>
          <a:lstStyle/>
          <a:p>
            <a:r>
              <a:rPr lang="en-GB" sz="800" dirty="0" err="1">
                <a:latin typeface="Consolas" panose="020B0609020204030204" pitchFamily="49" charset="0"/>
              </a:rPr>
              <a:t>DllMain</a:t>
            </a:r>
            <a:r>
              <a:rPr lang="en-GB" sz="800" dirty="0">
                <a:latin typeface="Consolas" panose="020B0609020204030204" pitchFamily="49" charset="0"/>
              </a:rPr>
              <a:t>()</a:t>
            </a:r>
          </a:p>
        </p:txBody>
      </p:sp>
      <p:sp>
        <p:nvSpPr>
          <p:cNvPr id="49" name="TextBox 48">
            <a:extLst>
              <a:ext uri="{FF2B5EF4-FFF2-40B4-BE49-F238E27FC236}">
                <a16:creationId xmlns:a16="http://schemas.microsoft.com/office/drawing/2014/main" id="{EFB5C60B-8446-34B5-A39C-5F67E7DE30CA}"/>
              </a:ext>
            </a:extLst>
          </p:cNvPr>
          <p:cNvSpPr txBox="1"/>
          <p:nvPr/>
        </p:nvSpPr>
        <p:spPr>
          <a:xfrm>
            <a:off x="2251971" y="1280251"/>
            <a:ext cx="341587" cy="369332"/>
          </a:xfrm>
          <a:prstGeom prst="rect">
            <a:avLst/>
          </a:prstGeom>
          <a:noFill/>
        </p:spPr>
        <p:txBody>
          <a:bodyPr wrap="square">
            <a:spAutoFit/>
          </a:bodyPr>
          <a:lstStyle/>
          <a:p>
            <a:r>
              <a:rPr lang="en-GB" dirty="0"/>
              <a:t>…</a:t>
            </a:r>
          </a:p>
        </p:txBody>
      </p:sp>
      <p:cxnSp>
        <p:nvCxnSpPr>
          <p:cNvPr id="62" name="Connector: Curved 61">
            <a:extLst>
              <a:ext uri="{FF2B5EF4-FFF2-40B4-BE49-F238E27FC236}">
                <a16:creationId xmlns:a16="http://schemas.microsoft.com/office/drawing/2014/main" id="{F435CAFC-F25F-221A-FAA9-FCF25E3DAAC3}"/>
              </a:ext>
            </a:extLst>
          </p:cNvPr>
          <p:cNvCxnSpPr>
            <a:stCxn id="11" idx="1"/>
            <a:endCxn id="37" idx="0"/>
          </p:cNvCxnSpPr>
          <p:nvPr/>
        </p:nvCxnSpPr>
        <p:spPr>
          <a:xfrm rot="10800000" flipV="1">
            <a:off x="694832" y="1259061"/>
            <a:ext cx="1188481" cy="3154962"/>
          </a:xfrm>
          <a:prstGeom prst="curved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nector: Curved 63">
            <a:extLst>
              <a:ext uri="{FF2B5EF4-FFF2-40B4-BE49-F238E27FC236}">
                <a16:creationId xmlns:a16="http://schemas.microsoft.com/office/drawing/2014/main" id="{AB65A3E7-1258-6786-452D-B28F7F830A13}"/>
              </a:ext>
            </a:extLst>
          </p:cNvPr>
          <p:cNvCxnSpPr>
            <a:cxnSpLocks/>
            <a:stCxn id="13" idx="2"/>
          </p:cNvCxnSpPr>
          <p:nvPr/>
        </p:nvCxnSpPr>
        <p:spPr>
          <a:xfrm rot="5400000">
            <a:off x="29619" y="2463696"/>
            <a:ext cx="3488549" cy="1886764"/>
          </a:xfrm>
          <a:prstGeom prst="curved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ctor: Curved 67">
            <a:extLst>
              <a:ext uri="{FF2B5EF4-FFF2-40B4-BE49-F238E27FC236}">
                <a16:creationId xmlns:a16="http://schemas.microsoft.com/office/drawing/2014/main" id="{4DC5435B-50FF-CD32-F4A8-E8C2CE5DB966}"/>
              </a:ext>
            </a:extLst>
          </p:cNvPr>
          <p:cNvCxnSpPr>
            <a:stCxn id="12" idx="2"/>
          </p:cNvCxnSpPr>
          <p:nvPr/>
        </p:nvCxnSpPr>
        <p:spPr>
          <a:xfrm rot="5400000">
            <a:off x="-646148" y="2987063"/>
            <a:ext cx="4270558" cy="1317240"/>
          </a:xfrm>
          <a:prstGeom prst="curvedConnector3">
            <a:avLst>
              <a:gd name="adj1" fmla="val 7298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72C69707-A64D-AA2C-8656-55892AC23C19}"/>
              </a:ext>
            </a:extLst>
          </p:cNvPr>
          <p:cNvSpPr/>
          <p:nvPr/>
        </p:nvSpPr>
        <p:spPr>
          <a:xfrm>
            <a:off x="1654033" y="968597"/>
            <a:ext cx="1287321" cy="756507"/>
          </a:xfrm>
          <a:prstGeom prst="rect">
            <a:avLst/>
          </a:prstGeom>
          <a:noFill/>
          <a:ln w="12700">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Box 71">
            <a:extLst>
              <a:ext uri="{FF2B5EF4-FFF2-40B4-BE49-F238E27FC236}">
                <a16:creationId xmlns:a16="http://schemas.microsoft.com/office/drawing/2014/main" id="{82D52E55-9118-8C82-5F4B-0FAE97DA67F7}"/>
              </a:ext>
            </a:extLst>
          </p:cNvPr>
          <p:cNvSpPr txBox="1"/>
          <p:nvPr/>
        </p:nvSpPr>
        <p:spPr>
          <a:xfrm>
            <a:off x="4442591" y="419174"/>
            <a:ext cx="6094602" cy="369332"/>
          </a:xfrm>
          <a:prstGeom prst="rect">
            <a:avLst/>
          </a:prstGeom>
          <a:noFill/>
        </p:spPr>
        <p:txBody>
          <a:bodyPr wrap="square">
            <a:spAutoFit/>
          </a:bodyPr>
          <a:lstStyle/>
          <a:p>
            <a:r>
              <a:rPr lang="en-GB" dirty="0">
                <a:solidFill>
                  <a:srgbClr val="FF0000"/>
                </a:solidFill>
              </a:rPr>
              <a:t>Where is that doubly-linked list ?</a:t>
            </a:r>
          </a:p>
        </p:txBody>
      </p:sp>
      <p:sp>
        <p:nvSpPr>
          <p:cNvPr id="76" name="TextBox 75">
            <a:extLst>
              <a:ext uri="{FF2B5EF4-FFF2-40B4-BE49-F238E27FC236}">
                <a16:creationId xmlns:a16="http://schemas.microsoft.com/office/drawing/2014/main" id="{694B8E65-8CF8-D8FC-BD6D-FA5188A4F694}"/>
              </a:ext>
            </a:extLst>
          </p:cNvPr>
          <p:cNvSpPr txBox="1"/>
          <p:nvPr/>
        </p:nvSpPr>
        <p:spPr>
          <a:xfrm>
            <a:off x="2904764" y="1024387"/>
            <a:ext cx="711110" cy="646331"/>
          </a:xfrm>
          <a:prstGeom prst="rect">
            <a:avLst/>
          </a:prstGeom>
          <a:noFill/>
        </p:spPr>
        <p:txBody>
          <a:bodyPr wrap="square">
            <a:spAutoFit/>
          </a:bodyPr>
          <a:lstStyle/>
          <a:p>
            <a:r>
              <a:rPr lang="en-GB" dirty="0">
                <a:solidFill>
                  <a:srgbClr val="FF0000"/>
                </a:solidFill>
              </a:rPr>
              <a:t>Heap[RW]</a:t>
            </a:r>
            <a:endParaRPr lang="en-GB" dirty="0"/>
          </a:p>
        </p:txBody>
      </p:sp>
      <p:pic>
        <p:nvPicPr>
          <p:cNvPr id="78" name="Picture 77">
            <a:extLst>
              <a:ext uri="{FF2B5EF4-FFF2-40B4-BE49-F238E27FC236}">
                <a16:creationId xmlns:a16="http://schemas.microsoft.com/office/drawing/2014/main" id="{A63510CC-802F-1FEA-863D-B7E8DE26654C}"/>
              </a:ext>
            </a:extLst>
          </p:cNvPr>
          <p:cNvPicPr>
            <a:picLocks noChangeAspect="1"/>
          </p:cNvPicPr>
          <p:nvPr/>
        </p:nvPicPr>
        <p:blipFill>
          <a:blip r:embed="rId5"/>
          <a:stretch>
            <a:fillRect/>
          </a:stretch>
        </p:blipFill>
        <p:spPr>
          <a:xfrm>
            <a:off x="3560795" y="3994923"/>
            <a:ext cx="8334375" cy="838200"/>
          </a:xfrm>
          <a:prstGeom prst="rect">
            <a:avLst/>
          </a:prstGeom>
        </p:spPr>
      </p:pic>
      <p:sp>
        <p:nvSpPr>
          <p:cNvPr id="82" name="TextBox 81">
            <a:extLst>
              <a:ext uri="{FF2B5EF4-FFF2-40B4-BE49-F238E27FC236}">
                <a16:creationId xmlns:a16="http://schemas.microsoft.com/office/drawing/2014/main" id="{7F50FDFE-1F20-2808-CE70-A2C94E820CD2}"/>
              </a:ext>
            </a:extLst>
          </p:cNvPr>
          <p:cNvSpPr txBox="1"/>
          <p:nvPr/>
        </p:nvSpPr>
        <p:spPr>
          <a:xfrm>
            <a:off x="2544897" y="1933318"/>
            <a:ext cx="304761" cy="369332"/>
          </a:xfrm>
          <a:prstGeom prst="rect">
            <a:avLst/>
          </a:prstGeom>
          <a:noFill/>
        </p:spPr>
        <p:txBody>
          <a:bodyPr wrap="square">
            <a:spAutoFit/>
          </a:bodyPr>
          <a:lstStyle/>
          <a:p>
            <a:r>
              <a:rPr lang="en-GB" dirty="0">
                <a:solidFill>
                  <a:srgbClr val="FF0000"/>
                </a:solidFill>
              </a:rPr>
              <a:t>x</a:t>
            </a:r>
            <a:endParaRPr lang="en-GB" dirty="0"/>
          </a:p>
        </p:txBody>
      </p:sp>
      <p:cxnSp>
        <p:nvCxnSpPr>
          <p:cNvPr id="84" name="Connector: Curved 83">
            <a:extLst>
              <a:ext uri="{FF2B5EF4-FFF2-40B4-BE49-F238E27FC236}">
                <a16:creationId xmlns:a16="http://schemas.microsoft.com/office/drawing/2014/main" id="{85D344BB-86A3-2BC3-2D65-F3EFB4CB8CEC}"/>
              </a:ext>
            </a:extLst>
          </p:cNvPr>
          <p:cNvCxnSpPr>
            <a:stCxn id="13" idx="2"/>
          </p:cNvCxnSpPr>
          <p:nvPr/>
        </p:nvCxnSpPr>
        <p:spPr>
          <a:xfrm rot="16200000" flipH="1">
            <a:off x="2064205" y="2315873"/>
            <a:ext cx="2565247" cy="1259107"/>
          </a:xfrm>
          <a:prstGeom prst="curvedConnector3">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046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randombar(horizontal)">
                                      <p:cBhvr>
                                        <p:cTn id="27" dur="500"/>
                                        <p:tgtEl>
                                          <p:spTgt spid="19"/>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par>
                                <p:cTn id="31" presetID="14" presetClass="entr" presetSubtype="1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randombar(horizontal)">
                                      <p:cBhvr>
                                        <p:cTn id="33" dur="500"/>
                                        <p:tgtEl>
                                          <p:spTgt spid="15"/>
                                        </p:tgtEl>
                                      </p:cBhvr>
                                    </p:animEffect>
                                  </p:childTnLst>
                                </p:cTn>
                              </p:par>
                              <p:par>
                                <p:cTn id="34" presetID="1" presetClass="entr" presetSubtype="0" fill="hold" nodeType="withEffect">
                                  <p:stCondLst>
                                    <p:cond delay="0"/>
                                  </p:stCondLst>
                                  <p:childTnLst>
                                    <p:set>
                                      <p:cBhvr>
                                        <p:cTn id="35" dur="1" fill="hold">
                                          <p:stCondLst>
                                            <p:cond delay="0"/>
                                          </p:stCondLst>
                                        </p:cTn>
                                        <p:tgtEl>
                                          <p:spTgt spid="62"/>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68"/>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6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7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7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2"/>
                                        </p:tgtEl>
                                        <p:attrNameLst>
                                          <p:attrName>style.visibility</p:attrName>
                                        </p:attrNameLst>
                                      </p:cBhvr>
                                      <p:to>
                                        <p:strVal val="visible"/>
                                      </p:to>
                                    </p:set>
                                    <p:animEffect transition="in" filter="fade">
                                      <p:cBhvr>
                                        <p:cTn id="54" dur="1000"/>
                                        <p:tgtEl>
                                          <p:spTgt spid="82"/>
                                        </p:tgtEl>
                                      </p:cBhvr>
                                    </p:animEffect>
                                    <p:anim calcmode="lin" valueType="num">
                                      <p:cBhvr>
                                        <p:cTn id="55" dur="1000" fill="hold"/>
                                        <p:tgtEl>
                                          <p:spTgt spid="82"/>
                                        </p:tgtEl>
                                        <p:attrNameLst>
                                          <p:attrName>ppt_x</p:attrName>
                                        </p:attrNameLst>
                                      </p:cBhvr>
                                      <p:tavLst>
                                        <p:tav tm="0">
                                          <p:val>
                                            <p:strVal val="#ppt_x"/>
                                          </p:val>
                                        </p:tav>
                                        <p:tav tm="100000">
                                          <p:val>
                                            <p:strVal val="#ppt_x"/>
                                          </p:val>
                                        </p:tav>
                                      </p:tavLst>
                                    </p:anim>
                                    <p:anim calcmode="lin" valueType="num">
                                      <p:cBhvr>
                                        <p:cTn id="56"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8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7" grpId="0"/>
      <p:bldP spid="38" grpId="0"/>
      <p:bldP spid="39" grpId="0"/>
      <p:bldP spid="49" grpId="0"/>
      <p:bldP spid="70" grpId="0" animBg="1"/>
      <p:bldP spid="72" grpId="0"/>
      <p:bldP spid="76" grpId="0"/>
      <p:bldP spid="8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A0F65C-16F3-0CD5-6EBB-65738EF2BA12}"/>
              </a:ext>
            </a:extLst>
          </p:cNvPr>
          <p:cNvSpPr>
            <a:spLocks noGrp="1"/>
          </p:cNvSpPr>
          <p:nvPr>
            <p:ph type="ctrTitle"/>
          </p:nvPr>
        </p:nvSpPr>
        <p:spPr>
          <a:xfrm>
            <a:off x="2302092" y="2843868"/>
            <a:ext cx="7587816" cy="585132"/>
          </a:xfrm>
        </p:spPr>
        <p:txBody>
          <a:bodyPr anchor="b">
            <a:normAutofit/>
          </a:bodyPr>
          <a:lstStyle/>
          <a:p>
            <a:pPr algn="l"/>
            <a:r>
              <a:rPr lang="en-GB" sz="3200" dirty="0">
                <a:solidFill>
                  <a:schemeClr val="bg1">
                    <a:alpha val="60000"/>
                  </a:schemeClr>
                </a:solidFill>
              </a:rPr>
              <a:t>Weaponization</a:t>
            </a:r>
            <a:endParaRPr lang="en-GB" sz="2400" dirty="0">
              <a:solidFill>
                <a:schemeClr val="bg1">
                  <a:alpha val="60000"/>
                </a:schemeClr>
              </a:solidFill>
              <a:latin typeface="Consolas" panose="020B0609020204030204" pitchFamily="49" charset="0"/>
            </a:endParaRPr>
          </a:p>
        </p:txBody>
      </p:sp>
      <p:sp>
        <p:nvSpPr>
          <p:cNvPr id="3" name="Rectangle 2">
            <a:extLst>
              <a:ext uri="{FF2B5EF4-FFF2-40B4-BE49-F238E27FC236}">
                <a16:creationId xmlns:a16="http://schemas.microsoft.com/office/drawing/2014/main" id="{467E51AC-02B3-D219-6695-19FD3CCF4730}"/>
              </a:ext>
            </a:extLst>
          </p:cNvPr>
          <p:cNvSpPr/>
          <p:nvPr/>
        </p:nvSpPr>
        <p:spPr>
          <a:xfrm>
            <a:off x="0" y="0"/>
            <a:ext cx="12192000" cy="6858000"/>
          </a:xfrm>
          <a:prstGeom prst="rect">
            <a:avLst/>
          </a:prstGeom>
          <a:noFill/>
          <a:ln w="38100">
            <a:solidFill>
              <a:srgbClr val="00B0F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3052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BFF7D-38C3-A463-6E1F-2213B9DD33E9}"/>
              </a:ext>
            </a:extLst>
          </p:cNvPr>
          <p:cNvSpPr>
            <a:spLocks noGrp="1"/>
          </p:cNvSpPr>
          <p:nvPr>
            <p:ph type="title"/>
          </p:nvPr>
        </p:nvSpPr>
        <p:spPr>
          <a:xfrm>
            <a:off x="1156851" y="637762"/>
            <a:ext cx="9888496" cy="900131"/>
          </a:xfrm>
        </p:spPr>
        <p:txBody>
          <a:bodyPr anchor="t">
            <a:normAutofit/>
          </a:bodyPr>
          <a:lstStyle/>
          <a:p>
            <a:r>
              <a:rPr lang="en-GB" sz="4000" dirty="0">
                <a:solidFill>
                  <a:schemeClr val="bg1"/>
                </a:solidFill>
              </a:rPr>
              <a:t># WEAPONIZATION </a:t>
            </a:r>
            <a:br>
              <a:rPr lang="en-GB" sz="4000" dirty="0">
                <a:solidFill>
                  <a:schemeClr val="bg1"/>
                </a:solidFill>
              </a:rPr>
            </a:br>
            <a:r>
              <a:rPr lang="en-GB" sz="1800" dirty="0">
                <a:solidFill>
                  <a:schemeClr val="bg1"/>
                </a:solidFill>
              </a:rPr>
              <a:t>## API PROXYING</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F831C5-C1B2-61E5-571A-1096A94C63E4}"/>
              </a:ext>
            </a:extLst>
          </p:cNvPr>
          <p:cNvSpPr txBox="1"/>
          <p:nvPr/>
        </p:nvSpPr>
        <p:spPr>
          <a:xfrm>
            <a:off x="1905743" y="3232239"/>
            <a:ext cx="8143614" cy="1785104"/>
          </a:xfrm>
          <a:prstGeom prst="rect">
            <a:avLst/>
          </a:prstGeom>
          <a:noFill/>
        </p:spPr>
        <p:txBody>
          <a:bodyPr wrap="square">
            <a:spAutoFit/>
          </a:bodyPr>
          <a:lstStyle/>
          <a:p>
            <a:r>
              <a:rPr lang="en-GB" dirty="0"/>
              <a:t>The real challenge is not executing code. But:</a:t>
            </a:r>
          </a:p>
          <a:p>
            <a:pPr marL="285750" indent="-285750">
              <a:buFont typeface="Wingdings" panose="05000000000000000000" pitchFamily="2" charset="2"/>
              <a:buChar char="§"/>
            </a:pPr>
            <a:endParaRPr lang="en-GB" b="1" dirty="0">
              <a:solidFill>
                <a:srgbClr val="FF0000"/>
              </a:solidFill>
            </a:endParaRPr>
          </a:p>
          <a:p>
            <a:pPr marL="285750" indent="-285750">
              <a:buFont typeface="Wingdings" panose="05000000000000000000" pitchFamily="2" charset="2"/>
              <a:buChar char="§"/>
            </a:pPr>
            <a:r>
              <a:rPr lang="en-GB" b="1" dirty="0">
                <a:solidFill>
                  <a:srgbClr val="FF0000"/>
                </a:solidFill>
              </a:rPr>
              <a:t>Maintain stability: restore the </a:t>
            </a:r>
            <a:r>
              <a:rPr lang="en-GB" sz="1400" dirty="0" err="1">
                <a:highlight>
                  <a:srgbClr val="C0C0C0"/>
                </a:highlight>
                <a:latin typeface="Consolas" panose="020B0609020204030204" pitchFamily="49" charset="0"/>
              </a:rPr>
              <a:t>EntryPoint</a:t>
            </a:r>
            <a:r>
              <a:rPr lang="en-GB" b="1" dirty="0">
                <a:solidFill>
                  <a:srgbClr val="FF0000"/>
                </a:solidFill>
              </a:rPr>
              <a:t> we overwrote</a:t>
            </a:r>
          </a:p>
          <a:p>
            <a:pPr marL="285750" indent="-285750">
              <a:buFont typeface="Wingdings" panose="05000000000000000000" pitchFamily="2" charset="2"/>
              <a:buChar char="§"/>
            </a:pPr>
            <a:r>
              <a:rPr lang="en-GB" b="1" dirty="0">
                <a:solidFill>
                  <a:srgbClr val="FF0000"/>
                </a:solidFill>
              </a:rPr>
              <a:t>Ensure we can pass input (arguments) and collect output </a:t>
            </a:r>
            <a:r>
              <a:rPr lang="en-GB" b="1" dirty="0">
                <a:solidFill>
                  <a:srgbClr val="00B0F0"/>
                </a:solidFill>
              </a:rPr>
              <a:t>[API proxying only]</a:t>
            </a:r>
            <a:endParaRPr lang="en-GB" b="1" dirty="0">
              <a:solidFill>
                <a:srgbClr val="FF0000"/>
              </a:solidFill>
            </a:endParaRPr>
          </a:p>
          <a:p>
            <a:pPr marL="285750" indent="-285750">
              <a:buFont typeface="Wingdings" panose="05000000000000000000" pitchFamily="2" charset="2"/>
              <a:buChar char="§"/>
            </a:pPr>
            <a:r>
              <a:rPr lang="en-GB" b="1" dirty="0">
                <a:solidFill>
                  <a:srgbClr val="FF0000"/>
                </a:solidFill>
              </a:rPr>
              <a:t>Running in a </a:t>
            </a:r>
            <a:r>
              <a:rPr lang="en-GB" sz="1400" dirty="0" err="1">
                <a:highlight>
                  <a:srgbClr val="C0C0C0"/>
                </a:highlight>
                <a:latin typeface="Consolas" panose="020B0609020204030204" pitchFamily="49" charset="0"/>
              </a:rPr>
              <a:t>DllMain</a:t>
            </a:r>
            <a:r>
              <a:rPr lang="en-GB" sz="1400" dirty="0">
                <a:highlight>
                  <a:srgbClr val="C0C0C0"/>
                </a:highlight>
                <a:latin typeface="Consolas" panose="020B0609020204030204" pitchFamily="49" charset="0"/>
              </a:rPr>
              <a:t>()</a:t>
            </a:r>
            <a:r>
              <a:rPr lang="en-GB" b="1" dirty="0">
                <a:solidFill>
                  <a:srgbClr val="FF0000"/>
                </a:solidFill>
              </a:rPr>
              <a:t> context has limitations</a:t>
            </a:r>
          </a:p>
          <a:p>
            <a:endParaRPr lang="en-GB" dirty="0"/>
          </a:p>
        </p:txBody>
      </p:sp>
      <p:sp>
        <p:nvSpPr>
          <p:cNvPr id="3" name="Rectangle 2">
            <a:extLst>
              <a:ext uri="{FF2B5EF4-FFF2-40B4-BE49-F238E27FC236}">
                <a16:creationId xmlns:a16="http://schemas.microsoft.com/office/drawing/2014/main" id="{7F0AF0B6-BBD6-9578-7D3E-C2962FEC386C}"/>
              </a:ext>
            </a:extLst>
          </p:cNvPr>
          <p:cNvSpPr/>
          <p:nvPr/>
        </p:nvSpPr>
        <p:spPr>
          <a:xfrm>
            <a:off x="0" y="0"/>
            <a:ext cx="12192000" cy="6858000"/>
          </a:xfrm>
          <a:prstGeom prst="rect">
            <a:avLst/>
          </a:prstGeom>
          <a:noFill/>
          <a:ln w="38100">
            <a:solidFill>
              <a:srgbClr val="00B0F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8448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A0F65C-16F3-0CD5-6EBB-65738EF2BA12}"/>
              </a:ext>
            </a:extLst>
          </p:cNvPr>
          <p:cNvSpPr>
            <a:spLocks noGrp="1"/>
          </p:cNvSpPr>
          <p:nvPr>
            <p:ph type="ctrTitle"/>
          </p:nvPr>
        </p:nvSpPr>
        <p:spPr>
          <a:xfrm>
            <a:off x="2302092" y="2843868"/>
            <a:ext cx="7587816" cy="585132"/>
          </a:xfrm>
        </p:spPr>
        <p:txBody>
          <a:bodyPr anchor="b">
            <a:normAutofit/>
          </a:bodyPr>
          <a:lstStyle/>
          <a:p>
            <a:pPr algn="l"/>
            <a:r>
              <a:rPr lang="en-GB" sz="3200" dirty="0">
                <a:solidFill>
                  <a:schemeClr val="bg1">
                    <a:alpha val="60000"/>
                  </a:schemeClr>
                </a:solidFill>
              </a:rPr>
              <a:t>Obligatory </a:t>
            </a:r>
            <a:r>
              <a:rPr lang="en-GB" sz="2400" dirty="0" err="1">
                <a:solidFill>
                  <a:schemeClr val="bg1">
                    <a:alpha val="60000"/>
                  </a:schemeClr>
                </a:solidFill>
                <a:latin typeface="Consolas" panose="020B0609020204030204" pitchFamily="49" charset="0"/>
              </a:rPr>
              <a:t>whoami</a:t>
            </a:r>
            <a:endParaRPr lang="en-GB" sz="2400" dirty="0">
              <a:solidFill>
                <a:schemeClr val="bg1">
                  <a:alpha val="60000"/>
                </a:schemeClr>
              </a:solidFill>
              <a:latin typeface="Consolas" panose="020B0609020204030204" pitchFamily="49" charset="0"/>
            </a:endParaRPr>
          </a:p>
        </p:txBody>
      </p:sp>
    </p:spTree>
    <p:extLst>
      <p:ext uri="{BB962C8B-B14F-4D97-AF65-F5344CB8AC3E}">
        <p14:creationId xmlns:p14="http://schemas.microsoft.com/office/powerpoint/2010/main" val="1395513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BFF7D-38C3-A463-6E1F-2213B9DD33E9}"/>
              </a:ext>
            </a:extLst>
          </p:cNvPr>
          <p:cNvSpPr>
            <a:spLocks noGrp="1"/>
          </p:cNvSpPr>
          <p:nvPr>
            <p:ph type="title"/>
          </p:nvPr>
        </p:nvSpPr>
        <p:spPr>
          <a:xfrm>
            <a:off x="1156851" y="637762"/>
            <a:ext cx="9888496" cy="900131"/>
          </a:xfrm>
        </p:spPr>
        <p:txBody>
          <a:bodyPr anchor="t">
            <a:normAutofit/>
          </a:bodyPr>
          <a:lstStyle/>
          <a:p>
            <a:r>
              <a:rPr lang="en-GB" sz="4000" dirty="0">
                <a:solidFill>
                  <a:schemeClr val="bg1"/>
                </a:solidFill>
              </a:rPr>
              <a:t># WEAPONIZATION </a:t>
            </a:r>
            <a:br>
              <a:rPr lang="en-GB" sz="4000" dirty="0">
                <a:solidFill>
                  <a:schemeClr val="bg1"/>
                </a:solidFill>
              </a:rPr>
            </a:br>
            <a:r>
              <a:rPr lang="en-GB" sz="1800" dirty="0">
                <a:solidFill>
                  <a:schemeClr val="bg1"/>
                </a:solidFill>
              </a:rPr>
              <a:t>## API PROXYING</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F831C5-C1B2-61E5-571A-1096A94C63E4}"/>
              </a:ext>
            </a:extLst>
          </p:cNvPr>
          <p:cNvSpPr txBox="1"/>
          <p:nvPr/>
        </p:nvSpPr>
        <p:spPr>
          <a:xfrm>
            <a:off x="1905743" y="3232239"/>
            <a:ext cx="8143614" cy="1477328"/>
          </a:xfrm>
          <a:prstGeom prst="rect">
            <a:avLst/>
          </a:prstGeom>
          <a:noFill/>
        </p:spPr>
        <p:txBody>
          <a:bodyPr wrap="square">
            <a:spAutoFit/>
          </a:bodyPr>
          <a:lstStyle/>
          <a:p>
            <a:endParaRPr lang="en-GB" b="1" dirty="0">
              <a:solidFill>
                <a:srgbClr val="FF0000"/>
              </a:solidFill>
            </a:endParaRPr>
          </a:p>
          <a:p>
            <a:pPr marL="285750" indent="-285750">
              <a:buFont typeface="Wingdings" panose="05000000000000000000" pitchFamily="2" charset="2"/>
              <a:buChar char="§"/>
            </a:pPr>
            <a:r>
              <a:rPr lang="en-GB" b="1" dirty="0">
                <a:solidFill>
                  <a:srgbClr val="FF0000"/>
                </a:solidFill>
              </a:rPr>
              <a:t>Maintain stability: restore the </a:t>
            </a:r>
            <a:r>
              <a:rPr lang="en-GB" sz="1400" dirty="0" err="1">
                <a:highlight>
                  <a:srgbClr val="C0C0C0"/>
                </a:highlight>
                <a:latin typeface="Consolas" panose="020B0609020204030204" pitchFamily="49" charset="0"/>
              </a:rPr>
              <a:t>EntryPoint</a:t>
            </a:r>
            <a:r>
              <a:rPr lang="en-GB" b="1" dirty="0">
                <a:solidFill>
                  <a:srgbClr val="FF0000"/>
                </a:solidFill>
              </a:rPr>
              <a:t> we overwrote</a:t>
            </a:r>
          </a:p>
          <a:p>
            <a:pPr marL="285750" indent="-285750">
              <a:buFont typeface="Wingdings" panose="05000000000000000000" pitchFamily="2" charset="2"/>
              <a:buChar char="§"/>
            </a:pPr>
            <a:r>
              <a:rPr lang="en-GB" b="1" dirty="0">
                <a:solidFill>
                  <a:srgbClr val="FF0000"/>
                </a:solidFill>
              </a:rPr>
              <a:t>Ensure we can pass input (arguments) and collect output </a:t>
            </a:r>
            <a:r>
              <a:rPr lang="en-GB" b="1" dirty="0">
                <a:solidFill>
                  <a:srgbClr val="00B0F0"/>
                </a:solidFill>
              </a:rPr>
              <a:t>[API proxying only]</a:t>
            </a:r>
            <a:endParaRPr lang="en-GB" b="1" dirty="0">
              <a:solidFill>
                <a:srgbClr val="FF0000"/>
              </a:solidFill>
            </a:endParaRPr>
          </a:p>
          <a:p>
            <a:pPr marL="285750" indent="-285750">
              <a:buFont typeface="Wingdings" panose="05000000000000000000" pitchFamily="2" charset="2"/>
              <a:buChar char="§"/>
            </a:pPr>
            <a:r>
              <a:rPr lang="en-GB" b="1" dirty="0">
                <a:solidFill>
                  <a:srgbClr val="FF0000"/>
                </a:solidFill>
              </a:rPr>
              <a:t>Running in a </a:t>
            </a:r>
            <a:r>
              <a:rPr lang="en-GB" sz="1400" dirty="0" err="1">
                <a:highlight>
                  <a:srgbClr val="C0C0C0"/>
                </a:highlight>
                <a:latin typeface="Consolas" panose="020B0609020204030204" pitchFamily="49" charset="0"/>
              </a:rPr>
              <a:t>DllMain</a:t>
            </a:r>
            <a:r>
              <a:rPr lang="en-GB" sz="1400" dirty="0">
                <a:highlight>
                  <a:srgbClr val="C0C0C0"/>
                </a:highlight>
                <a:latin typeface="Consolas" panose="020B0609020204030204" pitchFamily="49" charset="0"/>
              </a:rPr>
              <a:t>()</a:t>
            </a:r>
            <a:r>
              <a:rPr lang="en-GB" b="1" dirty="0">
                <a:solidFill>
                  <a:srgbClr val="FF0000"/>
                </a:solidFill>
              </a:rPr>
              <a:t> context has limitations</a:t>
            </a:r>
          </a:p>
          <a:p>
            <a:endParaRPr lang="en-GB" dirty="0"/>
          </a:p>
        </p:txBody>
      </p:sp>
      <p:sp>
        <p:nvSpPr>
          <p:cNvPr id="3" name="Rectangle 2">
            <a:extLst>
              <a:ext uri="{FF2B5EF4-FFF2-40B4-BE49-F238E27FC236}">
                <a16:creationId xmlns:a16="http://schemas.microsoft.com/office/drawing/2014/main" id="{6814AB2F-4A16-5531-7A14-C7167F1FC550}"/>
              </a:ext>
            </a:extLst>
          </p:cNvPr>
          <p:cNvSpPr/>
          <p:nvPr/>
        </p:nvSpPr>
        <p:spPr>
          <a:xfrm>
            <a:off x="0" y="0"/>
            <a:ext cx="12192000" cy="6858000"/>
          </a:xfrm>
          <a:prstGeom prst="rect">
            <a:avLst/>
          </a:prstGeom>
          <a:noFill/>
          <a:ln w="38100">
            <a:solidFill>
              <a:srgbClr val="00B0F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231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9">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BFF7D-38C3-A463-6E1F-2213B9DD33E9}"/>
              </a:ext>
            </a:extLst>
          </p:cNvPr>
          <p:cNvSpPr>
            <a:spLocks noGrp="1"/>
          </p:cNvSpPr>
          <p:nvPr>
            <p:ph type="title"/>
          </p:nvPr>
        </p:nvSpPr>
        <p:spPr>
          <a:xfrm>
            <a:off x="1156851" y="637762"/>
            <a:ext cx="9888496" cy="900131"/>
          </a:xfrm>
        </p:spPr>
        <p:txBody>
          <a:bodyPr anchor="t">
            <a:normAutofit/>
          </a:bodyPr>
          <a:lstStyle/>
          <a:p>
            <a:r>
              <a:rPr lang="en-GB" sz="4000" dirty="0">
                <a:solidFill>
                  <a:schemeClr val="bg1"/>
                </a:solidFill>
              </a:rPr>
              <a:t># WEAPONIZATION </a:t>
            </a:r>
            <a:br>
              <a:rPr lang="en-GB" sz="4000" dirty="0">
                <a:solidFill>
                  <a:schemeClr val="bg1"/>
                </a:solidFill>
              </a:rPr>
            </a:br>
            <a:r>
              <a:rPr lang="en-GB" sz="1800" dirty="0">
                <a:solidFill>
                  <a:schemeClr val="bg1"/>
                </a:solidFill>
              </a:rPr>
              <a:t>## API PROXYING</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F831C5-C1B2-61E5-571A-1096A94C63E4}"/>
              </a:ext>
            </a:extLst>
          </p:cNvPr>
          <p:cNvSpPr txBox="1"/>
          <p:nvPr/>
        </p:nvSpPr>
        <p:spPr>
          <a:xfrm>
            <a:off x="1062596" y="2147442"/>
            <a:ext cx="8143614" cy="369332"/>
          </a:xfrm>
          <a:prstGeom prst="rect">
            <a:avLst/>
          </a:prstGeom>
          <a:noFill/>
        </p:spPr>
        <p:txBody>
          <a:bodyPr wrap="square">
            <a:spAutoFit/>
          </a:bodyPr>
          <a:lstStyle/>
          <a:p>
            <a:pPr marL="285750" indent="-285750">
              <a:buFont typeface="Wingdings" panose="05000000000000000000" pitchFamily="2" charset="2"/>
              <a:buChar char="§"/>
            </a:pPr>
            <a:r>
              <a:rPr lang="en-GB" b="1" dirty="0">
                <a:solidFill>
                  <a:srgbClr val="FF0000"/>
                </a:solidFill>
              </a:rPr>
              <a:t>Maintain stability: restore the </a:t>
            </a:r>
            <a:r>
              <a:rPr lang="en-GB" sz="1400" dirty="0" err="1">
                <a:highlight>
                  <a:srgbClr val="C0C0C0"/>
                </a:highlight>
                <a:latin typeface="Consolas" panose="020B0609020204030204" pitchFamily="49" charset="0"/>
              </a:rPr>
              <a:t>EntryPoint</a:t>
            </a:r>
            <a:r>
              <a:rPr lang="en-GB" b="1" dirty="0">
                <a:solidFill>
                  <a:srgbClr val="FF0000"/>
                </a:solidFill>
              </a:rPr>
              <a:t> we overwrote</a:t>
            </a:r>
            <a:endParaRPr lang="en-GB" dirty="0"/>
          </a:p>
        </p:txBody>
      </p:sp>
      <p:pic>
        <p:nvPicPr>
          <p:cNvPr id="4" name="Picture 3">
            <a:extLst>
              <a:ext uri="{FF2B5EF4-FFF2-40B4-BE49-F238E27FC236}">
                <a16:creationId xmlns:a16="http://schemas.microsoft.com/office/drawing/2014/main" id="{99093A1B-30A6-DC37-3DC9-07C233E455F3}"/>
              </a:ext>
            </a:extLst>
          </p:cNvPr>
          <p:cNvPicPr>
            <a:picLocks noChangeAspect="1"/>
          </p:cNvPicPr>
          <p:nvPr/>
        </p:nvPicPr>
        <p:blipFill>
          <a:blip r:embed="rId2"/>
          <a:stretch>
            <a:fillRect/>
          </a:stretch>
        </p:blipFill>
        <p:spPr>
          <a:xfrm>
            <a:off x="2775864" y="3521611"/>
            <a:ext cx="6640271" cy="1379018"/>
          </a:xfrm>
          <a:prstGeom prst="rect">
            <a:avLst/>
          </a:prstGeom>
        </p:spPr>
      </p:pic>
      <p:sp>
        <p:nvSpPr>
          <p:cNvPr id="3" name="Rectangle 2">
            <a:extLst>
              <a:ext uri="{FF2B5EF4-FFF2-40B4-BE49-F238E27FC236}">
                <a16:creationId xmlns:a16="http://schemas.microsoft.com/office/drawing/2014/main" id="{F882A1C7-7B5C-88E6-6694-F79D7255D417}"/>
              </a:ext>
            </a:extLst>
          </p:cNvPr>
          <p:cNvSpPr/>
          <p:nvPr/>
        </p:nvSpPr>
        <p:spPr>
          <a:xfrm>
            <a:off x="0" y="0"/>
            <a:ext cx="12192000" cy="6858000"/>
          </a:xfrm>
          <a:prstGeom prst="rect">
            <a:avLst/>
          </a:prstGeom>
          <a:noFill/>
          <a:ln w="38100">
            <a:solidFill>
              <a:srgbClr val="00B0F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613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BFF7D-38C3-A463-6E1F-2213B9DD33E9}"/>
              </a:ext>
            </a:extLst>
          </p:cNvPr>
          <p:cNvSpPr>
            <a:spLocks noGrp="1"/>
          </p:cNvSpPr>
          <p:nvPr>
            <p:ph type="title"/>
          </p:nvPr>
        </p:nvSpPr>
        <p:spPr>
          <a:xfrm>
            <a:off x="1156851" y="637762"/>
            <a:ext cx="9888496" cy="900131"/>
          </a:xfrm>
        </p:spPr>
        <p:txBody>
          <a:bodyPr anchor="t">
            <a:normAutofit/>
          </a:bodyPr>
          <a:lstStyle/>
          <a:p>
            <a:r>
              <a:rPr lang="en-GB" sz="4000" dirty="0">
                <a:solidFill>
                  <a:schemeClr val="bg1"/>
                </a:solidFill>
              </a:rPr>
              <a:t># WEAPONIZATION </a:t>
            </a:r>
            <a:br>
              <a:rPr lang="en-GB" sz="4000" dirty="0">
                <a:solidFill>
                  <a:schemeClr val="bg1"/>
                </a:solidFill>
              </a:rPr>
            </a:br>
            <a:r>
              <a:rPr lang="en-GB" sz="1800" dirty="0">
                <a:solidFill>
                  <a:schemeClr val="bg1"/>
                </a:solidFill>
              </a:rPr>
              <a:t>## API PROXYING</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F831C5-C1B2-61E5-571A-1096A94C63E4}"/>
              </a:ext>
            </a:extLst>
          </p:cNvPr>
          <p:cNvSpPr txBox="1"/>
          <p:nvPr/>
        </p:nvSpPr>
        <p:spPr>
          <a:xfrm>
            <a:off x="1893868" y="3232239"/>
            <a:ext cx="8143614" cy="1477328"/>
          </a:xfrm>
          <a:prstGeom prst="rect">
            <a:avLst/>
          </a:prstGeom>
          <a:noFill/>
        </p:spPr>
        <p:txBody>
          <a:bodyPr wrap="square">
            <a:spAutoFit/>
          </a:bodyPr>
          <a:lstStyle/>
          <a:p>
            <a:endParaRPr lang="en-GB" b="1" dirty="0">
              <a:solidFill>
                <a:srgbClr val="FF0000"/>
              </a:solidFill>
            </a:endParaRPr>
          </a:p>
          <a:p>
            <a:pPr marL="285750" indent="-285750">
              <a:buFont typeface="Wingdings" panose="05000000000000000000" pitchFamily="2" charset="2"/>
              <a:buChar char="§"/>
            </a:pPr>
            <a:r>
              <a:rPr lang="en-GB" b="1" dirty="0">
                <a:solidFill>
                  <a:srgbClr val="FF0000"/>
                </a:solidFill>
              </a:rPr>
              <a:t>Maintain stability: restore the </a:t>
            </a:r>
            <a:r>
              <a:rPr lang="en-GB" sz="1400" dirty="0" err="1">
                <a:highlight>
                  <a:srgbClr val="C0C0C0"/>
                </a:highlight>
                <a:latin typeface="Consolas" panose="020B0609020204030204" pitchFamily="49" charset="0"/>
              </a:rPr>
              <a:t>EntryPoint</a:t>
            </a:r>
            <a:r>
              <a:rPr lang="en-GB" b="1" dirty="0">
                <a:solidFill>
                  <a:srgbClr val="FF0000"/>
                </a:solidFill>
              </a:rPr>
              <a:t> we overwrote</a:t>
            </a:r>
          </a:p>
          <a:p>
            <a:pPr marL="285750" indent="-285750">
              <a:buFont typeface="Wingdings" panose="05000000000000000000" pitchFamily="2" charset="2"/>
              <a:buChar char="§"/>
            </a:pPr>
            <a:r>
              <a:rPr lang="en-GB" b="1" dirty="0">
                <a:solidFill>
                  <a:srgbClr val="FF0000"/>
                </a:solidFill>
              </a:rPr>
              <a:t>Ensure we can pass input (arguments) and collect output </a:t>
            </a:r>
            <a:r>
              <a:rPr lang="en-GB" b="1" dirty="0">
                <a:solidFill>
                  <a:srgbClr val="00B0F0"/>
                </a:solidFill>
              </a:rPr>
              <a:t>[API proxying only]</a:t>
            </a:r>
            <a:endParaRPr lang="en-GB" b="1" dirty="0">
              <a:solidFill>
                <a:srgbClr val="FF0000"/>
              </a:solidFill>
            </a:endParaRPr>
          </a:p>
          <a:p>
            <a:pPr marL="285750" indent="-285750">
              <a:buFont typeface="Wingdings" panose="05000000000000000000" pitchFamily="2" charset="2"/>
              <a:buChar char="§"/>
            </a:pPr>
            <a:r>
              <a:rPr lang="en-GB" b="1" dirty="0">
                <a:solidFill>
                  <a:srgbClr val="FF0000"/>
                </a:solidFill>
              </a:rPr>
              <a:t>Running in a </a:t>
            </a:r>
            <a:r>
              <a:rPr lang="en-GB" sz="1400" dirty="0" err="1">
                <a:highlight>
                  <a:srgbClr val="C0C0C0"/>
                </a:highlight>
                <a:latin typeface="Consolas" panose="020B0609020204030204" pitchFamily="49" charset="0"/>
              </a:rPr>
              <a:t>DllMain</a:t>
            </a:r>
            <a:r>
              <a:rPr lang="en-GB" sz="1400" dirty="0">
                <a:highlight>
                  <a:srgbClr val="C0C0C0"/>
                </a:highlight>
                <a:latin typeface="Consolas" panose="020B0609020204030204" pitchFamily="49" charset="0"/>
              </a:rPr>
              <a:t>()</a:t>
            </a:r>
            <a:r>
              <a:rPr lang="en-GB" b="1" dirty="0">
                <a:solidFill>
                  <a:srgbClr val="FF0000"/>
                </a:solidFill>
              </a:rPr>
              <a:t> context has limitations</a:t>
            </a:r>
          </a:p>
          <a:p>
            <a:endParaRPr lang="en-GB" dirty="0"/>
          </a:p>
        </p:txBody>
      </p:sp>
      <p:sp>
        <p:nvSpPr>
          <p:cNvPr id="3" name="Rectangle 2">
            <a:extLst>
              <a:ext uri="{FF2B5EF4-FFF2-40B4-BE49-F238E27FC236}">
                <a16:creationId xmlns:a16="http://schemas.microsoft.com/office/drawing/2014/main" id="{F2015FDD-F2BA-40AC-5B8A-F24D2EE5F775}"/>
              </a:ext>
            </a:extLst>
          </p:cNvPr>
          <p:cNvSpPr/>
          <p:nvPr/>
        </p:nvSpPr>
        <p:spPr>
          <a:xfrm>
            <a:off x="0" y="0"/>
            <a:ext cx="12192000" cy="6858000"/>
          </a:xfrm>
          <a:prstGeom prst="rect">
            <a:avLst/>
          </a:prstGeom>
          <a:noFill/>
          <a:ln w="38100">
            <a:solidFill>
              <a:srgbClr val="00B0F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824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9">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BFF7D-38C3-A463-6E1F-2213B9DD33E9}"/>
              </a:ext>
            </a:extLst>
          </p:cNvPr>
          <p:cNvSpPr>
            <a:spLocks noGrp="1"/>
          </p:cNvSpPr>
          <p:nvPr>
            <p:ph type="title"/>
          </p:nvPr>
        </p:nvSpPr>
        <p:spPr>
          <a:xfrm>
            <a:off x="1156851" y="637762"/>
            <a:ext cx="9888496" cy="900131"/>
          </a:xfrm>
        </p:spPr>
        <p:txBody>
          <a:bodyPr anchor="t">
            <a:normAutofit/>
          </a:bodyPr>
          <a:lstStyle/>
          <a:p>
            <a:r>
              <a:rPr lang="en-GB" sz="4000" dirty="0">
                <a:solidFill>
                  <a:schemeClr val="bg1"/>
                </a:solidFill>
              </a:rPr>
              <a:t># WEAPONIZATION </a:t>
            </a:r>
            <a:br>
              <a:rPr lang="en-GB" sz="4000" dirty="0">
                <a:solidFill>
                  <a:schemeClr val="bg1"/>
                </a:solidFill>
              </a:rPr>
            </a:br>
            <a:r>
              <a:rPr lang="en-GB" sz="1800" dirty="0">
                <a:solidFill>
                  <a:schemeClr val="bg1"/>
                </a:solidFill>
              </a:rPr>
              <a:t>## API PROXYING</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644FC40-3167-356A-41EB-53EB513E272C}"/>
              </a:ext>
            </a:extLst>
          </p:cNvPr>
          <p:cNvSpPr txBox="1"/>
          <p:nvPr/>
        </p:nvSpPr>
        <p:spPr>
          <a:xfrm>
            <a:off x="1050710" y="2147442"/>
            <a:ext cx="8045478" cy="646331"/>
          </a:xfrm>
          <a:prstGeom prst="rect">
            <a:avLst/>
          </a:prstGeom>
          <a:noFill/>
        </p:spPr>
        <p:txBody>
          <a:bodyPr wrap="square">
            <a:spAutoFit/>
          </a:bodyPr>
          <a:lstStyle/>
          <a:p>
            <a:pPr marL="285750" indent="-285750">
              <a:buFont typeface="Wingdings" panose="05000000000000000000" pitchFamily="2" charset="2"/>
              <a:buChar char="§"/>
            </a:pPr>
            <a:r>
              <a:rPr lang="en-GB" b="1" dirty="0">
                <a:solidFill>
                  <a:srgbClr val="FF0000"/>
                </a:solidFill>
              </a:rPr>
              <a:t>Ensure we can pass input (arguments) and collect output </a:t>
            </a:r>
            <a:r>
              <a:rPr lang="en-GB" b="1" dirty="0">
                <a:solidFill>
                  <a:srgbClr val="00B0F0"/>
                </a:solidFill>
              </a:rPr>
              <a:t>[API proxying only]</a:t>
            </a:r>
            <a:endParaRPr lang="en-GB" b="1" dirty="0">
              <a:solidFill>
                <a:srgbClr val="FF0000"/>
              </a:solidFill>
            </a:endParaRPr>
          </a:p>
          <a:p>
            <a:pPr marL="285750" indent="-285750">
              <a:buFont typeface="Wingdings" panose="05000000000000000000" pitchFamily="2" charset="2"/>
              <a:buChar char="§"/>
            </a:pPr>
            <a:endParaRPr lang="en-GB" b="1" dirty="0">
              <a:solidFill>
                <a:srgbClr val="FF0000"/>
              </a:solidFill>
            </a:endParaRPr>
          </a:p>
        </p:txBody>
      </p:sp>
      <p:sp>
        <p:nvSpPr>
          <p:cNvPr id="6" name="TextBox 5">
            <a:extLst>
              <a:ext uri="{FF2B5EF4-FFF2-40B4-BE49-F238E27FC236}">
                <a16:creationId xmlns:a16="http://schemas.microsoft.com/office/drawing/2014/main" id="{46BC3D63-7493-FE7B-3C92-865889C5CA70}"/>
              </a:ext>
            </a:extLst>
          </p:cNvPr>
          <p:cNvSpPr txBox="1"/>
          <p:nvPr/>
        </p:nvSpPr>
        <p:spPr>
          <a:xfrm>
            <a:off x="332523" y="3325564"/>
            <a:ext cx="4022876" cy="2031325"/>
          </a:xfrm>
          <a:prstGeom prst="rect">
            <a:avLst/>
          </a:prstGeom>
          <a:noFill/>
        </p:spPr>
        <p:txBody>
          <a:bodyPr wrap="square">
            <a:spAutoFit/>
          </a:bodyPr>
          <a:lstStyle/>
          <a:p>
            <a:r>
              <a:rPr lang="en-GB" dirty="0"/>
              <a:t>Flow is diverted to </a:t>
            </a:r>
            <a:r>
              <a:rPr lang="en-GB" sz="1400" dirty="0">
                <a:highlight>
                  <a:srgbClr val="C0C0C0"/>
                </a:highlight>
                <a:latin typeface="Consolas" panose="020B0609020204030204" pitchFamily="49" charset="0"/>
              </a:rPr>
              <a:t>Runner()</a:t>
            </a:r>
            <a:r>
              <a:rPr lang="en-GB" sz="1400" dirty="0">
                <a:latin typeface="Consolas" panose="020B0609020204030204" pitchFamily="49" charset="0"/>
              </a:rPr>
              <a:t> </a:t>
            </a:r>
            <a:r>
              <a:rPr lang="en-GB" dirty="0"/>
              <a:t>which is simply a “helper” to perform the call we want.</a:t>
            </a:r>
          </a:p>
          <a:p>
            <a:endParaRPr lang="en-GB" dirty="0"/>
          </a:p>
          <a:p>
            <a:r>
              <a:rPr lang="en-GB" dirty="0"/>
              <a:t>We use this data structure (on the heap) to keep track of all parameters needed:</a:t>
            </a:r>
          </a:p>
          <a:p>
            <a:endParaRPr lang="en-GB" dirty="0"/>
          </a:p>
        </p:txBody>
      </p:sp>
      <p:pic>
        <p:nvPicPr>
          <p:cNvPr id="7" name="Picture 6">
            <a:extLst>
              <a:ext uri="{FF2B5EF4-FFF2-40B4-BE49-F238E27FC236}">
                <a16:creationId xmlns:a16="http://schemas.microsoft.com/office/drawing/2014/main" id="{D3AC452B-B21D-59CD-832E-FE8C94350CA9}"/>
              </a:ext>
            </a:extLst>
          </p:cNvPr>
          <p:cNvPicPr>
            <a:picLocks noChangeAspect="1"/>
          </p:cNvPicPr>
          <p:nvPr/>
        </p:nvPicPr>
        <p:blipFill>
          <a:blip r:embed="rId2"/>
          <a:stretch>
            <a:fillRect/>
          </a:stretch>
        </p:blipFill>
        <p:spPr>
          <a:xfrm>
            <a:off x="4430331" y="3232239"/>
            <a:ext cx="7686727" cy="2641385"/>
          </a:xfrm>
          <a:prstGeom prst="rect">
            <a:avLst/>
          </a:prstGeom>
        </p:spPr>
      </p:pic>
      <p:sp>
        <p:nvSpPr>
          <p:cNvPr id="3" name="Rectangle 2">
            <a:extLst>
              <a:ext uri="{FF2B5EF4-FFF2-40B4-BE49-F238E27FC236}">
                <a16:creationId xmlns:a16="http://schemas.microsoft.com/office/drawing/2014/main" id="{B1FB6EAD-BBC3-AD37-928A-DFF31FCADF74}"/>
              </a:ext>
            </a:extLst>
          </p:cNvPr>
          <p:cNvSpPr/>
          <p:nvPr/>
        </p:nvSpPr>
        <p:spPr>
          <a:xfrm>
            <a:off x="0" y="0"/>
            <a:ext cx="12192000" cy="6858000"/>
          </a:xfrm>
          <a:prstGeom prst="rect">
            <a:avLst/>
          </a:prstGeom>
          <a:noFill/>
          <a:ln w="38100">
            <a:solidFill>
              <a:srgbClr val="00B0F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1407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 presetClass="entr" presetSubtype="0" fill="hold" nodeType="afterEffect">
                                  <p:stCondLst>
                                    <p:cond delay="150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BFF7D-38C3-A463-6E1F-2213B9DD33E9}"/>
              </a:ext>
            </a:extLst>
          </p:cNvPr>
          <p:cNvSpPr>
            <a:spLocks noGrp="1"/>
          </p:cNvSpPr>
          <p:nvPr>
            <p:ph type="title"/>
          </p:nvPr>
        </p:nvSpPr>
        <p:spPr>
          <a:xfrm>
            <a:off x="1156851" y="637762"/>
            <a:ext cx="9888496" cy="900131"/>
          </a:xfrm>
        </p:spPr>
        <p:txBody>
          <a:bodyPr anchor="t">
            <a:normAutofit/>
          </a:bodyPr>
          <a:lstStyle/>
          <a:p>
            <a:r>
              <a:rPr lang="en-GB" sz="4000" dirty="0">
                <a:solidFill>
                  <a:schemeClr val="bg1"/>
                </a:solidFill>
              </a:rPr>
              <a:t># WEAPONIZATION </a:t>
            </a:r>
            <a:br>
              <a:rPr lang="en-GB" sz="4000" dirty="0">
                <a:solidFill>
                  <a:schemeClr val="bg1"/>
                </a:solidFill>
              </a:rPr>
            </a:br>
            <a:r>
              <a:rPr lang="en-GB" sz="1800" dirty="0">
                <a:solidFill>
                  <a:schemeClr val="bg1"/>
                </a:solidFill>
              </a:rPr>
              <a:t>## API PROXYING</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F831C5-C1B2-61E5-571A-1096A94C63E4}"/>
              </a:ext>
            </a:extLst>
          </p:cNvPr>
          <p:cNvSpPr txBox="1"/>
          <p:nvPr/>
        </p:nvSpPr>
        <p:spPr>
          <a:xfrm>
            <a:off x="1042331" y="2181360"/>
            <a:ext cx="8143614" cy="646331"/>
          </a:xfrm>
          <a:prstGeom prst="rect">
            <a:avLst/>
          </a:prstGeom>
          <a:noFill/>
        </p:spPr>
        <p:txBody>
          <a:bodyPr wrap="square">
            <a:spAutoFit/>
          </a:bodyPr>
          <a:lstStyle/>
          <a:p>
            <a:r>
              <a:rPr lang="en-GB" dirty="0"/>
              <a:t>Examples – running </a:t>
            </a:r>
            <a:r>
              <a:rPr lang="en-GB" sz="1400" dirty="0" err="1">
                <a:highlight>
                  <a:srgbClr val="C0C0C0"/>
                </a:highlight>
                <a:latin typeface="Consolas" panose="020B0609020204030204" pitchFamily="49" charset="0"/>
              </a:rPr>
              <a:t>MessageBox</a:t>
            </a:r>
            <a:endParaRPr lang="en-GB" sz="1400" dirty="0">
              <a:highlight>
                <a:srgbClr val="C0C0C0"/>
              </a:highlight>
              <a:latin typeface="Consolas" panose="020B0609020204030204" pitchFamily="49" charset="0"/>
            </a:endParaRPr>
          </a:p>
          <a:p>
            <a:endParaRPr lang="en-GB" dirty="0"/>
          </a:p>
        </p:txBody>
      </p:sp>
      <p:pic>
        <p:nvPicPr>
          <p:cNvPr id="4" name="Picture 3">
            <a:extLst>
              <a:ext uri="{FF2B5EF4-FFF2-40B4-BE49-F238E27FC236}">
                <a16:creationId xmlns:a16="http://schemas.microsoft.com/office/drawing/2014/main" id="{7F6FF838-E37E-6334-7E1A-9EEF48ACC470}"/>
              </a:ext>
            </a:extLst>
          </p:cNvPr>
          <p:cNvPicPr>
            <a:picLocks noChangeAspect="1"/>
          </p:cNvPicPr>
          <p:nvPr/>
        </p:nvPicPr>
        <p:blipFill>
          <a:blip r:embed="rId2"/>
          <a:stretch>
            <a:fillRect/>
          </a:stretch>
        </p:blipFill>
        <p:spPr>
          <a:xfrm>
            <a:off x="3140030" y="2904725"/>
            <a:ext cx="4794603" cy="2580484"/>
          </a:xfrm>
          <a:prstGeom prst="rect">
            <a:avLst/>
          </a:prstGeom>
        </p:spPr>
      </p:pic>
      <p:sp>
        <p:nvSpPr>
          <p:cNvPr id="3" name="Rectangle 2">
            <a:extLst>
              <a:ext uri="{FF2B5EF4-FFF2-40B4-BE49-F238E27FC236}">
                <a16:creationId xmlns:a16="http://schemas.microsoft.com/office/drawing/2014/main" id="{0B81F5EE-84AE-73AD-80CD-A948789D442E}"/>
              </a:ext>
            </a:extLst>
          </p:cNvPr>
          <p:cNvSpPr/>
          <p:nvPr/>
        </p:nvSpPr>
        <p:spPr>
          <a:xfrm>
            <a:off x="0" y="0"/>
            <a:ext cx="12192000" cy="6858000"/>
          </a:xfrm>
          <a:prstGeom prst="rect">
            <a:avLst/>
          </a:prstGeom>
          <a:noFill/>
          <a:ln w="38100">
            <a:solidFill>
              <a:srgbClr val="00B0F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88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A5FCB6-ED8C-591A-71C8-DE66117EA589}"/>
              </a:ext>
            </a:extLst>
          </p:cNvPr>
          <p:cNvPicPr>
            <a:picLocks noChangeAspect="1"/>
          </p:cNvPicPr>
          <p:nvPr/>
        </p:nvPicPr>
        <p:blipFill>
          <a:blip r:embed="rId2"/>
          <a:stretch>
            <a:fillRect/>
          </a:stretch>
        </p:blipFill>
        <p:spPr>
          <a:xfrm>
            <a:off x="126714" y="207248"/>
            <a:ext cx="12012351" cy="6494177"/>
          </a:xfrm>
          <a:prstGeom prst="rect">
            <a:avLst/>
          </a:prstGeom>
        </p:spPr>
      </p:pic>
      <p:sp>
        <p:nvSpPr>
          <p:cNvPr id="2" name="Rectangle 1">
            <a:extLst>
              <a:ext uri="{FF2B5EF4-FFF2-40B4-BE49-F238E27FC236}">
                <a16:creationId xmlns:a16="http://schemas.microsoft.com/office/drawing/2014/main" id="{72149BF2-544B-CD26-664D-552CA7F12A53}"/>
              </a:ext>
            </a:extLst>
          </p:cNvPr>
          <p:cNvSpPr/>
          <p:nvPr/>
        </p:nvSpPr>
        <p:spPr>
          <a:xfrm>
            <a:off x="0" y="0"/>
            <a:ext cx="12192000" cy="6858000"/>
          </a:xfrm>
          <a:prstGeom prst="rect">
            <a:avLst/>
          </a:prstGeom>
          <a:noFill/>
          <a:ln w="38100">
            <a:solidFill>
              <a:srgbClr val="00B0F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31825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BFF7D-38C3-A463-6E1F-2213B9DD33E9}"/>
              </a:ext>
            </a:extLst>
          </p:cNvPr>
          <p:cNvSpPr>
            <a:spLocks noGrp="1"/>
          </p:cNvSpPr>
          <p:nvPr>
            <p:ph type="title"/>
          </p:nvPr>
        </p:nvSpPr>
        <p:spPr>
          <a:xfrm>
            <a:off x="1156851" y="637762"/>
            <a:ext cx="9888496" cy="900131"/>
          </a:xfrm>
        </p:spPr>
        <p:txBody>
          <a:bodyPr anchor="t">
            <a:normAutofit/>
          </a:bodyPr>
          <a:lstStyle/>
          <a:p>
            <a:r>
              <a:rPr lang="en-GB" sz="4000" dirty="0">
                <a:solidFill>
                  <a:schemeClr val="bg1"/>
                </a:solidFill>
              </a:rPr>
              <a:t># WEAPONIZATION </a:t>
            </a:r>
            <a:br>
              <a:rPr lang="en-GB" sz="4000" dirty="0">
                <a:solidFill>
                  <a:schemeClr val="bg1"/>
                </a:solidFill>
              </a:rPr>
            </a:br>
            <a:r>
              <a:rPr lang="en-GB" sz="1800" dirty="0">
                <a:solidFill>
                  <a:schemeClr val="bg1"/>
                </a:solidFill>
              </a:rPr>
              <a:t>## API PROXYING</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F831C5-C1B2-61E5-571A-1096A94C63E4}"/>
              </a:ext>
            </a:extLst>
          </p:cNvPr>
          <p:cNvSpPr txBox="1"/>
          <p:nvPr/>
        </p:nvSpPr>
        <p:spPr>
          <a:xfrm>
            <a:off x="1893868" y="3232239"/>
            <a:ext cx="8143614" cy="1477328"/>
          </a:xfrm>
          <a:prstGeom prst="rect">
            <a:avLst/>
          </a:prstGeom>
          <a:noFill/>
        </p:spPr>
        <p:txBody>
          <a:bodyPr wrap="square">
            <a:spAutoFit/>
          </a:bodyPr>
          <a:lstStyle/>
          <a:p>
            <a:endParaRPr lang="en-GB" b="1" dirty="0">
              <a:solidFill>
                <a:srgbClr val="FF0000"/>
              </a:solidFill>
            </a:endParaRPr>
          </a:p>
          <a:p>
            <a:pPr marL="285750" indent="-285750">
              <a:buFont typeface="Wingdings" panose="05000000000000000000" pitchFamily="2" charset="2"/>
              <a:buChar char="§"/>
            </a:pPr>
            <a:r>
              <a:rPr lang="en-GB" b="1" dirty="0">
                <a:solidFill>
                  <a:srgbClr val="FF0000"/>
                </a:solidFill>
              </a:rPr>
              <a:t>Maintain stability: restore the </a:t>
            </a:r>
            <a:r>
              <a:rPr lang="en-GB" sz="1400" dirty="0" err="1">
                <a:highlight>
                  <a:srgbClr val="C0C0C0"/>
                </a:highlight>
                <a:latin typeface="Consolas" panose="020B0609020204030204" pitchFamily="49" charset="0"/>
              </a:rPr>
              <a:t>EntryPoint</a:t>
            </a:r>
            <a:r>
              <a:rPr lang="en-GB" b="1" dirty="0">
                <a:solidFill>
                  <a:srgbClr val="FF0000"/>
                </a:solidFill>
              </a:rPr>
              <a:t> we overwrote</a:t>
            </a:r>
          </a:p>
          <a:p>
            <a:pPr marL="285750" indent="-285750">
              <a:buFont typeface="Wingdings" panose="05000000000000000000" pitchFamily="2" charset="2"/>
              <a:buChar char="§"/>
            </a:pPr>
            <a:r>
              <a:rPr lang="en-GB" b="1" dirty="0">
                <a:solidFill>
                  <a:srgbClr val="FF0000"/>
                </a:solidFill>
              </a:rPr>
              <a:t>Ensure we can pass input (arguments) and collect output (return value)</a:t>
            </a:r>
          </a:p>
          <a:p>
            <a:pPr marL="285750" indent="-285750">
              <a:buFont typeface="Wingdings" panose="05000000000000000000" pitchFamily="2" charset="2"/>
              <a:buChar char="§"/>
            </a:pPr>
            <a:r>
              <a:rPr lang="en-GB" b="1" dirty="0">
                <a:solidFill>
                  <a:srgbClr val="FF0000"/>
                </a:solidFill>
              </a:rPr>
              <a:t>Running in a </a:t>
            </a:r>
            <a:r>
              <a:rPr lang="en-GB" sz="1400" dirty="0" err="1">
                <a:highlight>
                  <a:srgbClr val="C0C0C0"/>
                </a:highlight>
                <a:latin typeface="Consolas" panose="020B0609020204030204" pitchFamily="49" charset="0"/>
              </a:rPr>
              <a:t>DllMain</a:t>
            </a:r>
            <a:r>
              <a:rPr lang="en-GB" sz="1400" dirty="0">
                <a:highlight>
                  <a:srgbClr val="C0C0C0"/>
                </a:highlight>
                <a:latin typeface="Consolas" panose="020B0609020204030204" pitchFamily="49" charset="0"/>
              </a:rPr>
              <a:t>()</a:t>
            </a:r>
            <a:r>
              <a:rPr lang="en-GB" b="1" dirty="0">
                <a:solidFill>
                  <a:srgbClr val="FF0000"/>
                </a:solidFill>
              </a:rPr>
              <a:t> context has limitations</a:t>
            </a:r>
          </a:p>
          <a:p>
            <a:endParaRPr lang="en-GB" dirty="0"/>
          </a:p>
        </p:txBody>
      </p:sp>
      <p:sp>
        <p:nvSpPr>
          <p:cNvPr id="3" name="Rectangle 2">
            <a:extLst>
              <a:ext uri="{FF2B5EF4-FFF2-40B4-BE49-F238E27FC236}">
                <a16:creationId xmlns:a16="http://schemas.microsoft.com/office/drawing/2014/main" id="{B1A49A13-42CB-25DE-3A0F-6B31E744FC62}"/>
              </a:ext>
            </a:extLst>
          </p:cNvPr>
          <p:cNvSpPr/>
          <p:nvPr/>
        </p:nvSpPr>
        <p:spPr>
          <a:xfrm>
            <a:off x="0" y="0"/>
            <a:ext cx="12192000" cy="6858000"/>
          </a:xfrm>
          <a:prstGeom prst="rect">
            <a:avLst/>
          </a:prstGeom>
          <a:noFill/>
          <a:ln w="38100">
            <a:solidFill>
              <a:srgbClr val="00B0F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991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9">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BFF7D-38C3-A463-6E1F-2213B9DD33E9}"/>
              </a:ext>
            </a:extLst>
          </p:cNvPr>
          <p:cNvSpPr>
            <a:spLocks noGrp="1"/>
          </p:cNvSpPr>
          <p:nvPr>
            <p:ph type="title"/>
          </p:nvPr>
        </p:nvSpPr>
        <p:spPr>
          <a:xfrm>
            <a:off x="1156851" y="637762"/>
            <a:ext cx="9888496" cy="900131"/>
          </a:xfrm>
        </p:spPr>
        <p:txBody>
          <a:bodyPr anchor="t">
            <a:normAutofit/>
          </a:bodyPr>
          <a:lstStyle/>
          <a:p>
            <a:r>
              <a:rPr lang="en-GB" sz="4000" dirty="0">
                <a:solidFill>
                  <a:schemeClr val="bg1"/>
                </a:solidFill>
              </a:rPr>
              <a:t># WEAPONIZATION </a:t>
            </a:r>
            <a:br>
              <a:rPr lang="en-GB" sz="4000" dirty="0">
                <a:solidFill>
                  <a:schemeClr val="bg1"/>
                </a:solidFill>
              </a:rPr>
            </a:br>
            <a:r>
              <a:rPr lang="en-GB" sz="1800" dirty="0">
                <a:solidFill>
                  <a:schemeClr val="bg1"/>
                </a:solidFill>
              </a:rPr>
              <a:t>## API PROXYING</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F831C5-C1B2-61E5-571A-1096A94C63E4}"/>
              </a:ext>
            </a:extLst>
          </p:cNvPr>
          <p:cNvSpPr txBox="1"/>
          <p:nvPr/>
        </p:nvSpPr>
        <p:spPr>
          <a:xfrm>
            <a:off x="1042331" y="2181360"/>
            <a:ext cx="8143614" cy="646331"/>
          </a:xfrm>
          <a:prstGeom prst="rect">
            <a:avLst/>
          </a:prstGeom>
          <a:noFill/>
        </p:spPr>
        <p:txBody>
          <a:bodyPr wrap="square">
            <a:spAutoFit/>
          </a:bodyPr>
          <a:lstStyle/>
          <a:p>
            <a:r>
              <a:rPr lang="en-GB" dirty="0"/>
              <a:t>Examples – a more complex API, </a:t>
            </a:r>
            <a:r>
              <a:rPr lang="en-GB" sz="1400" dirty="0" err="1">
                <a:highlight>
                  <a:srgbClr val="C0C0C0"/>
                </a:highlight>
                <a:latin typeface="Consolas" panose="020B0609020204030204" pitchFamily="49" charset="0"/>
              </a:rPr>
              <a:t>InternetOpenW</a:t>
            </a:r>
            <a:endParaRPr lang="en-GB" sz="1400" dirty="0">
              <a:highlight>
                <a:srgbClr val="C0C0C0"/>
              </a:highlight>
              <a:latin typeface="Consolas" panose="020B0609020204030204" pitchFamily="49" charset="0"/>
            </a:endParaRPr>
          </a:p>
          <a:p>
            <a:endParaRPr lang="en-GB" dirty="0"/>
          </a:p>
        </p:txBody>
      </p:sp>
      <p:pic>
        <p:nvPicPr>
          <p:cNvPr id="5" name="Picture 4">
            <a:extLst>
              <a:ext uri="{FF2B5EF4-FFF2-40B4-BE49-F238E27FC236}">
                <a16:creationId xmlns:a16="http://schemas.microsoft.com/office/drawing/2014/main" id="{F2521894-13C0-E74B-D12B-EC0B4D516D33}"/>
              </a:ext>
            </a:extLst>
          </p:cNvPr>
          <p:cNvPicPr>
            <a:picLocks noChangeAspect="1"/>
          </p:cNvPicPr>
          <p:nvPr/>
        </p:nvPicPr>
        <p:blipFill>
          <a:blip r:embed="rId2"/>
          <a:stretch>
            <a:fillRect/>
          </a:stretch>
        </p:blipFill>
        <p:spPr>
          <a:xfrm>
            <a:off x="1676219" y="2633193"/>
            <a:ext cx="7578974" cy="3280254"/>
          </a:xfrm>
          <a:prstGeom prst="rect">
            <a:avLst/>
          </a:prstGeom>
        </p:spPr>
      </p:pic>
      <p:sp>
        <p:nvSpPr>
          <p:cNvPr id="6" name="Rectangle 5">
            <a:extLst>
              <a:ext uri="{FF2B5EF4-FFF2-40B4-BE49-F238E27FC236}">
                <a16:creationId xmlns:a16="http://schemas.microsoft.com/office/drawing/2014/main" id="{851824A7-544F-ACAC-58F7-F23C998E016E}"/>
              </a:ext>
            </a:extLst>
          </p:cNvPr>
          <p:cNvSpPr/>
          <p:nvPr/>
        </p:nvSpPr>
        <p:spPr>
          <a:xfrm>
            <a:off x="1676209" y="3545052"/>
            <a:ext cx="2349506" cy="256656"/>
          </a:xfrm>
          <a:prstGeom prst="rect">
            <a:avLst/>
          </a:prstGeom>
          <a:noFill/>
          <a:ln w="25400">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320A07E4-EA26-A2CC-B4BD-F6D63FAC44A1}"/>
              </a:ext>
            </a:extLst>
          </p:cNvPr>
          <p:cNvSpPr txBox="1"/>
          <p:nvPr/>
        </p:nvSpPr>
        <p:spPr>
          <a:xfrm>
            <a:off x="2343712" y="6091455"/>
            <a:ext cx="10248524" cy="369332"/>
          </a:xfrm>
          <a:prstGeom prst="rect">
            <a:avLst/>
          </a:prstGeom>
          <a:noFill/>
        </p:spPr>
        <p:txBody>
          <a:bodyPr wrap="square">
            <a:spAutoFit/>
          </a:bodyPr>
          <a:lstStyle/>
          <a:p>
            <a:r>
              <a:rPr lang="en-GB" sz="1400" dirty="0" err="1">
                <a:highlight>
                  <a:srgbClr val="C0C0C0"/>
                </a:highlight>
                <a:latin typeface="Consolas" panose="020B0609020204030204" pitchFamily="49" charset="0"/>
              </a:rPr>
              <a:t>Winhttp</a:t>
            </a:r>
            <a:r>
              <a:rPr lang="en-GB" dirty="0"/>
              <a:t> and </a:t>
            </a:r>
            <a:r>
              <a:rPr lang="en-GB" sz="1400" dirty="0" err="1">
                <a:highlight>
                  <a:srgbClr val="C0C0C0"/>
                </a:highlight>
                <a:latin typeface="Consolas" panose="020B0609020204030204" pitchFamily="49" charset="0"/>
              </a:rPr>
              <a:t>Wininet</a:t>
            </a:r>
            <a:r>
              <a:rPr lang="en-GB" dirty="0"/>
              <a:t> APIs are complex and will run into thread-syncing issues if not run in a new thread.</a:t>
            </a:r>
          </a:p>
        </p:txBody>
      </p:sp>
      <p:sp>
        <p:nvSpPr>
          <p:cNvPr id="14" name="TextBox 13">
            <a:extLst>
              <a:ext uri="{FF2B5EF4-FFF2-40B4-BE49-F238E27FC236}">
                <a16:creationId xmlns:a16="http://schemas.microsoft.com/office/drawing/2014/main" id="{41D14012-FA53-082B-C525-1F6042175528}"/>
              </a:ext>
            </a:extLst>
          </p:cNvPr>
          <p:cNvSpPr txBox="1"/>
          <p:nvPr/>
        </p:nvSpPr>
        <p:spPr>
          <a:xfrm>
            <a:off x="8292053" y="6434196"/>
            <a:ext cx="4004497" cy="261610"/>
          </a:xfrm>
          <a:prstGeom prst="rect">
            <a:avLst/>
          </a:prstGeom>
          <a:noFill/>
        </p:spPr>
        <p:txBody>
          <a:bodyPr wrap="square">
            <a:spAutoFit/>
          </a:bodyPr>
          <a:lstStyle/>
          <a:p>
            <a:r>
              <a:rPr lang="en-GB" sz="1100" i="1" dirty="0"/>
              <a:t>https://learn.microsoft.com/en-us/windows/win32/dlls/dllmain</a:t>
            </a:r>
          </a:p>
        </p:txBody>
      </p:sp>
      <p:sp>
        <p:nvSpPr>
          <p:cNvPr id="3" name="Rectangle 2">
            <a:extLst>
              <a:ext uri="{FF2B5EF4-FFF2-40B4-BE49-F238E27FC236}">
                <a16:creationId xmlns:a16="http://schemas.microsoft.com/office/drawing/2014/main" id="{A260F70D-6336-9BD6-B327-23FD4905115E}"/>
              </a:ext>
            </a:extLst>
          </p:cNvPr>
          <p:cNvSpPr/>
          <p:nvPr/>
        </p:nvSpPr>
        <p:spPr>
          <a:xfrm>
            <a:off x="0" y="0"/>
            <a:ext cx="12192000" cy="6858000"/>
          </a:xfrm>
          <a:prstGeom prst="rect">
            <a:avLst/>
          </a:prstGeom>
          <a:noFill/>
          <a:ln w="38100">
            <a:solidFill>
              <a:srgbClr val="00B0F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1506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A0F65C-16F3-0CD5-6EBB-65738EF2BA12}"/>
              </a:ext>
            </a:extLst>
          </p:cNvPr>
          <p:cNvSpPr>
            <a:spLocks noGrp="1"/>
          </p:cNvSpPr>
          <p:nvPr>
            <p:ph type="ctrTitle"/>
          </p:nvPr>
        </p:nvSpPr>
        <p:spPr>
          <a:xfrm>
            <a:off x="2302092" y="2843868"/>
            <a:ext cx="7587816" cy="585132"/>
          </a:xfrm>
        </p:spPr>
        <p:txBody>
          <a:bodyPr anchor="b">
            <a:normAutofit/>
          </a:bodyPr>
          <a:lstStyle/>
          <a:p>
            <a:pPr algn="l"/>
            <a:r>
              <a:rPr lang="en-GB" sz="3200" dirty="0">
                <a:solidFill>
                  <a:schemeClr val="bg1">
                    <a:alpha val="60000"/>
                  </a:schemeClr>
                </a:solidFill>
              </a:rPr>
              <a:t>Can we do this with a remote process ?</a:t>
            </a:r>
            <a:endParaRPr lang="en-GB" sz="2400" dirty="0">
              <a:solidFill>
                <a:schemeClr val="bg1">
                  <a:alpha val="60000"/>
                </a:schemeClr>
              </a:solidFill>
              <a:latin typeface="Consolas" panose="020B0609020204030204" pitchFamily="49" charset="0"/>
            </a:endParaRPr>
          </a:p>
        </p:txBody>
      </p:sp>
      <p:sp>
        <p:nvSpPr>
          <p:cNvPr id="3" name="Rectangle 2">
            <a:extLst>
              <a:ext uri="{FF2B5EF4-FFF2-40B4-BE49-F238E27FC236}">
                <a16:creationId xmlns:a16="http://schemas.microsoft.com/office/drawing/2014/main" id="{AB918FAC-647B-3BAD-09B8-DA5BE3E10C33}"/>
              </a:ext>
            </a:extLst>
          </p:cNvPr>
          <p:cNvSpPr/>
          <p:nvPr/>
        </p:nvSpPr>
        <p:spPr>
          <a:xfrm>
            <a:off x="0" y="0"/>
            <a:ext cx="12192000" cy="6858000"/>
          </a:xfrm>
          <a:prstGeom prst="rect">
            <a:avLst/>
          </a:prstGeom>
          <a:noFill/>
          <a:ln w="38100">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046888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BFF7D-38C3-A463-6E1F-2213B9DD33E9}"/>
              </a:ext>
            </a:extLst>
          </p:cNvPr>
          <p:cNvSpPr>
            <a:spLocks noGrp="1"/>
          </p:cNvSpPr>
          <p:nvPr>
            <p:ph type="title"/>
          </p:nvPr>
        </p:nvSpPr>
        <p:spPr>
          <a:xfrm>
            <a:off x="1156851" y="637762"/>
            <a:ext cx="9888496" cy="900131"/>
          </a:xfrm>
        </p:spPr>
        <p:txBody>
          <a:bodyPr anchor="t">
            <a:normAutofit/>
          </a:bodyPr>
          <a:lstStyle/>
          <a:p>
            <a:r>
              <a:rPr lang="en-GB" sz="4000" dirty="0">
                <a:solidFill>
                  <a:schemeClr val="bg1"/>
                </a:solidFill>
              </a:rPr>
              <a:t># WEAPONIZATION </a:t>
            </a:r>
            <a:br>
              <a:rPr lang="en-GB" sz="4000" dirty="0">
                <a:solidFill>
                  <a:schemeClr val="bg1"/>
                </a:solidFill>
              </a:rPr>
            </a:br>
            <a:r>
              <a:rPr lang="en-GB" sz="1800" dirty="0">
                <a:solidFill>
                  <a:schemeClr val="bg1"/>
                </a:solidFill>
              </a:rPr>
              <a:t>## CROSS-PROCESS INJECTION</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F831C5-C1B2-61E5-571A-1096A94C63E4}"/>
              </a:ext>
            </a:extLst>
          </p:cNvPr>
          <p:cNvSpPr txBox="1"/>
          <p:nvPr/>
        </p:nvSpPr>
        <p:spPr>
          <a:xfrm>
            <a:off x="1042330" y="2181360"/>
            <a:ext cx="4859705" cy="646331"/>
          </a:xfrm>
          <a:prstGeom prst="rect">
            <a:avLst/>
          </a:prstGeom>
          <a:noFill/>
        </p:spPr>
        <p:txBody>
          <a:bodyPr wrap="square">
            <a:spAutoFit/>
          </a:bodyPr>
          <a:lstStyle/>
          <a:p>
            <a:r>
              <a:rPr lang="en-GB" dirty="0"/>
              <a:t>How does this translate to a separate process ?</a:t>
            </a:r>
          </a:p>
          <a:p>
            <a:endParaRPr lang="en-GB" dirty="0"/>
          </a:p>
        </p:txBody>
      </p:sp>
      <p:pic>
        <p:nvPicPr>
          <p:cNvPr id="11" name="Picture 10">
            <a:extLst>
              <a:ext uri="{FF2B5EF4-FFF2-40B4-BE49-F238E27FC236}">
                <a16:creationId xmlns:a16="http://schemas.microsoft.com/office/drawing/2014/main" id="{0CAEF277-A110-324B-6437-D12B40563E73}"/>
              </a:ext>
            </a:extLst>
          </p:cNvPr>
          <p:cNvPicPr>
            <a:picLocks noChangeAspect="1"/>
          </p:cNvPicPr>
          <p:nvPr/>
        </p:nvPicPr>
        <p:blipFill>
          <a:blip r:embed="rId2"/>
          <a:stretch>
            <a:fillRect/>
          </a:stretch>
        </p:blipFill>
        <p:spPr>
          <a:xfrm>
            <a:off x="8374557" y="1955006"/>
            <a:ext cx="2199805" cy="4636627"/>
          </a:xfrm>
          <a:prstGeom prst="rect">
            <a:avLst/>
          </a:prstGeom>
        </p:spPr>
      </p:pic>
      <p:pic>
        <p:nvPicPr>
          <p:cNvPr id="13" name="Picture 12">
            <a:extLst>
              <a:ext uri="{FF2B5EF4-FFF2-40B4-BE49-F238E27FC236}">
                <a16:creationId xmlns:a16="http://schemas.microsoft.com/office/drawing/2014/main" id="{7F66C7CE-A615-ADCA-C35B-CB4B816625C4}"/>
              </a:ext>
            </a:extLst>
          </p:cNvPr>
          <p:cNvPicPr>
            <a:picLocks noChangeAspect="1"/>
          </p:cNvPicPr>
          <p:nvPr/>
        </p:nvPicPr>
        <p:blipFill>
          <a:blip r:embed="rId3"/>
          <a:stretch>
            <a:fillRect/>
          </a:stretch>
        </p:blipFill>
        <p:spPr>
          <a:xfrm>
            <a:off x="9269393" y="2272855"/>
            <a:ext cx="185074" cy="163442"/>
          </a:xfrm>
          <a:prstGeom prst="rect">
            <a:avLst/>
          </a:prstGeom>
        </p:spPr>
      </p:pic>
      <p:pic>
        <p:nvPicPr>
          <p:cNvPr id="14" name="Picture 13">
            <a:extLst>
              <a:ext uri="{FF2B5EF4-FFF2-40B4-BE49-F238E27FC236}">
                <a16:creationId xmlns:a16="http://schemas.microsoft.com/office/drawing/2014/main" id="{313F54B4-3155-61AD-70B0-4D216A327E8F}"/>
              </a:ext>
            </a:extLst>
          </p:cNvPr>
          <p:cNvPicPr>
            <a:picLocks noChangeAspect="1"/>
          </p:cNvPicPr>
          <p:nvPr/>
        </p:nvPicPr>
        <p:blipFill>
          <a:blip r:embed="rId3"/>
          <a:stretch>
            <a:fillRect/>
          </a:stretch>
        </p:blipFill>
        <p:spPr>
          <a:xfrm>
            <a:off x="9394313" y="2339149"/>
            <a:ext cx="185074" cy="163442"/>
          </a:xfrm>
          <a:prstGeom prst="rect">
            <a:avLst/>
          </a:prstGeom>
        </p:spPr>
      </p:pic>
      <p:pic>
        <p:nvPicPr>
          <p:cNvPr id="15" name="Picture 14">
            <a:extLst>
              <a:ext uri="{FF2B5EF4-FFF2-40B4-BE49-F238E27FC236}">
                <a16:creationId xmlns:a16="http://schemas.microsoft.com/office/drawing/2014/main" id="{C50FC87E-A026-DF20-2A0B-F2CF95F53073}"/>
              </a:ext>
            </a:extLst>
          </p:cNvPr>
          <p:cNvPicPr>
            <a:picLocks noChangeAspect="1"/>
          </p:cNvPicPr>
          <p:nvPr/>
        </p:nvPicPr>
        <p:blipFill>
          <a:blip r:embed="rId3"/>
          <a:stretch>
            <a:fillRect/>
          </a:stretch>
        </p:blipFill>
        <p:spPr>
          <a:xfrm>
            <a:off x="9546834" y="2395544"/>
            <a:ext cx="185074" cy="163442"/>
          </a:xfrm>
          <a:prstGeom prst="rect">
            <a:avLst/>
          </a:prstGeom>
        </p:spPr>
      </p:pic>
      <p:pic>
        <p:nvPicPr>
          <p:cNvPr id="16" name="Picture 15">
            <a:extLst>
              <a:ext uri="{FF2B5EF4-FFF2-40B4-BE49-F238E27FC236}">
                <a16:creationId xmlns:a16="http://schemas.microsoft.com/office/drawing/2014/main" id="{91952B28-7FB8-B671-952C-001097A25487}"/>
              </a:ext>
            </a:extLst>
          </p:cNvPr>
          <p:cNvPicPr>
            <a:picLocks noChangeAspect="1"/>
          </p:cNvPicPr>
          <p:nvPr/>
        </p:nvPicPr>
        <p:blipFill>
          <a:blip r:embed="rId3"/>
          <a:stretch>
            <a:fillRect/>
          </a:stretch>
        </p:blipFill>
        <p:spPr>
          <a:xfrm>
            <a:off x="10049189" y="2508611"/>
            <a:ext cx="185074" cy="163442"/>
          </a:xfrm>
          <a:prstGeom prst="rect">
            <a:avLst/>
          </a:prstGeom>
        </p:spPr>
      </p:pic>
      <p:sp>
        <p:nvSpPr>
          <p:cNvPr id="17" name="TextBox 16">
            <a:extLst>
              <a:ext uri="{FF2B5EF4-FFF2-40B4-BE49-F238E27FC236}">
                <a16:creationId xmlns:a16="http://schemas.microsoft.com/office/drawing/2014/main" id="{9CEBA7B8-6DB1-5D50-067F-D9CBDA2BCFCA}"/>
              </a:ext>
            </a:extLst>
          </p:cNvPr>
          <p:cNvSpPr txBox="1"/>
          <p:nvPr/>
        </p:nvSpPr>
        <p:spPr>
          <a:xfrm>
            <a:off x="9743365" y="2352023"/>
            <a:ext cx="282128" cy="369332"/>
          </a:xfrm>
          <a:prstGeom prst="rect">
            <a:avLst/>
          </a:prstGeom>
          <a:noFill/>
        </p:spPr>
        <p:txBody>
          <a:bodyPr wrap="square">
            <a:spAutoFit/>
          </a:bodyPr>
          <a:lstStyle/>
          <a:p>
            <a:r>
              <a:rPr lang="en-GB" dirty="0"/>
              <a:t>…</a:t>
            </a:r>
          </a:p>
        </p:txBody>
      </p:sp>
      <p:sp>
        <p:nvSpPr>
          <p:cNvPr id="18" name="Rectangle 17">
            <a:extLst>
              <a:ext uri="{FF2B5EF4-FFF2-40B4-BE49-F238E27FC236}">
                <a16:creationId xmlns:a16="http://schemas.microsoft.com/office/drawing/2014/main" id="{77447302-7FA3-2F07-7C83-CCE62E895D7E}"/>
              </a:ext>
            </a:extLst>
          </p:cNvPr>
          <p:cNvSpPr/>
          <p:nvPr/>
        </p:nvSpPr>
        <p:spPr>
          <a:xfrm>
            <a:off x="9206078" y="2180546"/>
            <a:ext cx="1063242" cy="557472"/>
          </a:xfrm>
          <a:prstGeom prst="rect">
            <a:avLst/>
          </a:prstGeom>
          <a:noFill/>
          <a:ln w="12700">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9E597DF2-2756-91F5-8739-9C495C5618AA}"/>
              </a:ext>
            </a:extLst>
          </p:cNvPr>
          <p:cNvSpPr txBox="1"/>
          <p:nvPr/>
        </p:nvSpPr>
        <p:spPr>
          <a:xfrm>
            <a:off x="8324449" y="1685734"/>
            <a:ext cx="1407459" cy="307777"/>
          </a:xfrm>
          <a:prstGeom prst="rect">
            <a:avLst/>
          </a:prstGeom>
          <a:noFill/>
        </p:spPr>
        <p:txBody>
          <a:bodyPr wrap="square">
            <a:spAutoFit/>
          </a:bodyPr>
          <a:lstStyle/>
          <a:p>
            <a:r>
              <a:rPr lang="en-GB" sz="1400" b="1" dirty="0"/>
              <a:t>Chrome.exe</a:t>
            </a:r>
          </a:p>
        </p:txBody>
      </p:sp>
      <p:sp>
        <p:nvSpPr>
          <p:cNvPr id="23" name="TextBox 22">
            <a:extLst>
              <a:ext uri="{FF2B5EF4-FFF2-40B4-BE49-F238E27FC236}">
                <a16:creationId xmlns:a16="http://schemas.microsoft.com/office/drawing/2014/main" id="{67E9C543-FF25-5E37-726F-C9FDE243036E}"/>
              </a:ext>
            </a:extLst>
          </p:cNvPr>
          <p:cNvSpPr txBox="1"/>
          <p:nvPr/>
        </p:nvSpPr>
        <p:spPr>
          <a:xfrm>
            <a:off x="8374547" y="4850251"/>
            <a:ext cx="765844" cy="215444"/>
          </a:xfrm>
          <a:prstGeom prst="rect">
            <a:avLst/>
          </a:prstGeom>
          <a:noFill/>
        </p:spPr>
        <p:txBody>
          <a:bodyPr wrap="square">
            <a:spAutoFit/>
          </a:bodyPr>
          <a:lstStyle/>
          <a:p>
            <a:r>
              <a:rPr lang="en-GB" sz="800" dirty="0" err="1">
                <a:latin typeface="Consolas" panose="020B0609020204030204" pitchFamily="49" charset="0"/>
              </a:rPr>
              <a:t>DllMain</a:t>
            </a:r>
            <a:r>
              <a:rPr lang="en-GB" sz="800" dirty="0">
                <a:latin typeface="Consolas" panose="020B0609020204030204" pitchFamily="49" charset="0"/>
              </a:rPr>
              <a:t>()</a:t>
            </a:r>
          </a:p>
        </p:txBody>
      </p:sp>
      <p:sp>
        <p:nvSpPr>
          <p:cNvPr id="24" name="Rectangle 23">
            <a:extLst>
              <a:ext uri="{FF2B5EF4-FFF2-40B4-BE49-F238E27FC236}">
                <a16:creationId xmlns:a16="http://schemas.microsoft.com/office/drawing/2014/main" id="{77FCC375-B83B-F102-8385-93BA8D06787B}"/>
              </a:ext>
            </a:extLst>
          </p:cNvPr>
          <p:cNvSpPr/>
          <p:nvPr/>
        </p:nvSpPr>
        <p:spPr>
          <a:xfrm>
            <a:off x="8374547" y="3020037"/>
            <a:ext cx="2199805" cy="557472"/>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Connector: Curved 25">
            <a:extLst>
              <a:ext uri="{FF2B5EF4-FFF2-40B4-BE49-F238E27FC236}">
                <a16:creationId xmlns:a16="http://schemas.microsoft.com/office/drawing/2014/main" id="{745139D0-180E-18B7-1428-244816B71BA7}"/>
              </a:ext>
            </a:extLst>
          </p:cNvPr>
          <p:cNvCxnSpPr>
            <a:stCxn id="15" idx="1"/>
            <a:endCxn id="23" idx="0"/>
          </p:cNvCxnSpPr>
          <p:nvPr/>
        </p:nvCxnSpPr>
        <p:spPr>
          <a:xfrm rot="10800000" flipV="1">
            <a:off x="8757470" y="2477265"/>
            <a:ext cx="789365" cy="2372986"/>
          </a:xfrm>
          <a:prstGeom prst="curvedConnector2">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7695620-DCB1-E4A7-9879-66AA9B0BA7B2}"/>
              </a:ext>
            </a:extLst>
          </p:cNvPr>
          <p:cNvSpPr txBox="1"/>
          <p:nvPr/>
        </p:nvSpPr>
        <p:spPr>
          <a:xfrm>
            <a:off x="9022843" y="2609845"/>
            <a:ext cx="304761" cy="369332"/>
          </a:xfrm>
          <a:prstGeom prst="rect">
            <a:avLst/>
          </a:prstGeom>
          <a:noFill/>
        </p:spPr>
        <p:txBody>
          <a:bodyPr wrap="square">
            <a:spAutoFit/>
          </a:bodyPr>
          <a:lstStyle/>
          <a:p>
            <a:r>
              <a:rPr lang="en-GB" dirty="0">
                <a:solidFill>
                  <a:srgbClr val="FF0000"/>
                </a:solidFill>
              </a:rPr>
              <a:t>x</a:t>
            </a:r>
            <a:endParaRPr lang="en-GB" dirty="0"/>
          </a:p>
        </p:txBody>
      </p:sp>
      <p:cxnSp>
        <p:nvCxnSpPr>
          <p:cNvPr id="29" name="Connector: Curved 28">
            <a:extLst>
              <a:ext uri="{FF2B5EF4-FFF2-40B4-BE49-F238E27FC236}">
                <a16:creationId xmlns:a16="http://schemas.microsoft.com/office/drawing/2014/main" id="{D8DC7D78-07D1-F488-B9EF-8237D841A9B5}"/>
              </a:ext>
            </a:extLst>
          </p:cNvPr>
          <p:cNvCxnSpPr>
            <a:stCxn id="15" idx="2"/>
          </p:cNvCxnSpPr>
          <p:nvPr/>
        </p:nvCxnSpPr>
        <p:spPr>
          <a:xfrm rot="16200000" flipH="1">
            <a:off x="9512895" y="2685461"/>
            <a:ext cx="445397" cy="192445"/>
          </a:xfrm>
          <a:prstGeom prst="curvedConnector3">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2ACB00A-AB7C-D263-396D-91A8073096A4}"/>
              </a:ext>
            </a:extLst>
          </p:cNvPr>
          <p:cNvSpPr txBox="1"/>
          <p:nvPr/>
        </p:nvSpPr>
        <p:spPr>
          <a:xfrm>
            <a:off x="9511659" y="3132512"/>
            <a:ext cx="770153" cy="276999"/>
          </a:xfrm>
          <a:prstGeom prst="rect">
            <a:avLst/>
          </a:prstGeom>
          <a:noFill/>
        </p:spPr>
        <p:txBody>
          <a:bodyPr wrap="square">
            <a:spAutoFit/>
          </a:bodyPr>
          <a:lstStyle/>
          <a:p>
            <a:r>
              <a:rPr lang="en-GB" sz="1200" i="1" dirty="0"/>
              <a:t>payload</a:t>
            </a:r>
          </a:p>
        </p:txBody>
      </p:sp>
      <p:sp>
        <p:nvSpPr>
          <p:cNvPr id="32" name="TextBox 31">
            <a:extLst>
              <a:ext uri="{FF2B5EF4-FFF2-40B4-BE49-F238E27FC236}">
                <a16:creationId xmlns:a16="http://schemas.microsoft.com/office/drawing/2014/main" id="{B33C4CFE-DCE1-E5B8-B3D0-E856EF89DC98}"/>
              </a:ext>
            </a:extLst>
          </p:cNvPr>
          <p:cNvSpPr txBox="1"/>
          <p:nvPr/>
        </p:nvSpPr>
        <p:spPr>
          <a:xfrm>
            <a:off x="1042330" y="3158764"/>
            <a:ext cx="6088311" cy="2031325"/>
          </a:xfrm>
          <a:prstGeom prst="rect">
            <a:avLst/>
          </a:prstGeom>
          <a:noFill/>
        </p:spPr>
        <p:txBody>
          <a:bodyPr wrap="square">
            <a:spAutoFit/>
          </a:bodyPr>
          <a:lstStyle/>
          <a:p>
            <a:r>
              <a:rPr lang="en-GB" dirty="0"/>
              <a:t>Yes, with read-write operations:</a:t>
            </a:r>
          </a:p>
          <a:p>
            <a:pPr marL="285750" indent="-285750">
              <a:buFont typeface="Wingdings" panose="05000000000000000000" pitchFamily="2" charset="2"/>
              <a:buChar char="§"/>
            </a:pPr>
            <a:r>
              <a:rPr lang="en-GB" dirty="0"/>
              <a:t>Write payload somewhere</a:t>
            </a:r>
          </a:p>
          <a:p>
            <a:pPr marL="285750" indent="-285750">
              <a:buFont typeface="Wingdings" panose="05000000000000000000" pitchFamily="2" charset="2"/>
              <a:buChar char="§"/>
            </a:pPr>
            <a:r>
              <a:rPr lang="en-GB" dirty="0"/>
              <a:t>Walk the process’ PEB and identify suitable DLL</a:t>
            </a:r>
          </a:p>
          <a:p>
            <a:pPr marL="285750" indent="-285750">
              <a:buFont typeface="Wingdings" panose="05000000000000000000" pitchFamily="2" charset="2"/>
              <a:buChar char="§"/>
            </a:pPr>
            <a:r>
              <a:rPr lang="en-GB" dirty="0"/>
              <a:t>Modify its stored </a:t>
            </a:r>
            <a:r>
              <a:rPr lang="en-GB" sz="1400" dirty="0" err="1">
                <a:highlight>
                  <a:srgbClr val="C0C0C0"/>
                </a:highlight>
                <a:latin typeface="Consolas" panose="020B0609020204030204" pitchFamily="49" charset="0"/>
              </a:rPr>
              <a:t>EntryPoint</a:t>
            </a:r>
            <a:endParaRPr lang="en-GB" sz="1400" dirty="0">
              <a:highlight>
                <a:srgbClr val="C0C0C0"/>
              </a:highlight>
              <a:latin typeface="Consolas" panose="020B0609020204030204" pitchFamily="49" charset="0"/>
            </a:endParaRPr>
          </a:p>
          <a:p>
            <a:pPr marL="285750" indent="-285750">
              <a:buFont typeface="Wingdings" panose="05000000000000000000" pitchFamily="2" charset="2"/>
              <a:buChar char="§"/>
            </a:pPr>
            <a:r>
              <a:rPr lang="en-GB" dirty="0"/>
              <a:t>Wait</a:t>
            </a:r>
          </a:p>
          <a:p>
            <a:endParaRPr lang="en-GB" dirty="0"/>
          </a:p>
          <a:p>
            <a:endParaRPr lang="en-GB" dirty="0"/>
          </a:p>
        </p:txBody>
      </p:sp>
      <p:sp>
        <p:nvSpPr>
          <p:cNvPr id="3" name="Rectangle 2">
            <a:extLst>
              <a:ext uri="{FF2B5EF4-FFF2-40B4-BE49-F238E27FC236}">
                <a16:creationId xmlns:a16="http://schemas.microsoft.com/office/drawing/2014/main" id="{17F1BDFA-6FDC-8065-86AF-94B6E4401A2F}"/>
              </a:ext>
            </a:extLst>
          </p:cNvPr>
          <p:cNvSpPr/>
          <p:nvPr/>
        </p:nvSpPr>
        <p:spPr>
          <a:xfrm>
            <a:off x="0" y="0"/>
            <a:ext cx="12192000" cy="6858000"/>
          </a:xfrm>
          <a:prstGeom prst="rect">
            <a:avLst/>
          </a:prstGeom>
          <a:noFill/>
          <a:ln w="38100">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4712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ppt_x"/>
                                          </p:val>
                                        </p:tav>
                                        <p:tav tm="100000">
                                          <p:val>
                                            <p:strVal val="#ppt_x"/>
                                          </p:val>
                                        </p:tav>
                                      </p:tavLst>
                                    </p:anim>
                                    <p:anim calcmode="lin" valueType="num">
                                      <p:cBhvr additive="base">
                                        <p:cTn id="3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23"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BFF7D-38C3-A463-6E1F-2213B9DD33E9}"/>
              </a:ext>
            </a:extLst>
          </p:cNvPr>
          <p:cNvSpPr>
            <a:spLocks noGrp="1"/>
          </p:cNvSpPr>
          <p:nvPr>
            <p:ph type="title"/>
          </p:nvPr>
        </p:nvSpPr>
        <p:spPr>
          <a:xfrm>
            <a:off x="1156851" y="637762"/>
            <a:ext cx="9888496" cy="900131"/>
          </a:xfrm>
        </p:spPr>
        <p:txBody>
          <a:bodyPr anchor="t">
            <a:normAutofit/>
          </a:bodyPr>
          <a:lstStyle/>
          <a:p>
            <a:r>
              <a:rPr lang="en-GB" sz="4000" dirty="0">
                <a:solidFill>
                  <a:schemeClr val="bg1"/>
                </a:solidFill>
              </a:rPr>
              <a:t># WHOAMI</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944004-FCEA-2CE0-99FD-413236C0D459}"/>
              </a:ext>
            </a:extLst>
          </p:cNvPr>
          <p:cNvSpPr>
            <a:spLocks noGrp="1"/>
          </p:cNvSpPr>
          <p:nvPr>
            <p:ph idx="1"/>
          </p:nvPr>
        </p:nvSpPr>
        <p:spPr>
          <a:xfrm>
            <a:off x="453183" y="3205563"/>
            <a:ext cx="5032970" cy="1335091"/>
          </a:xfrm>
        </p:spPr>
        <p:txBody>
          <a:bodyPr>
            <a:normAutofit fontScale="77500" lnSpcReduction="20000"/>
          </a:bodyPr>
          <a:lstStyle/>
          <a:p>
            <a:pPr>
              <a:buFont typeface="Wingdings" panose="05000000000000000000" pitchFamily="2" charset="2"/>
              <a:buChar char="§"/>
            </a:pPr>
            <a:r>
              <a:rPr lang="en-GB" sz="2400" dirty="0"/>
              <a:t>Hugo /@rwxstoned</a:t>
            </a:r>
          </a:p>
          <a:p>
            <a:pPr>
              <a:buFont typeface="Wingdings" panose="05000000000000000000" pitchFamily="2" charset="2"/>
              <a:buChar char="§"/>
            </a:pPr>
            <a:r>
              <a:rPr lang="en-GB" sz="2400" dirty="0"/>
              <a:t>Adversary Emulation</a:t>
            </a:r>
          </a:p>
          <a:p>
            <a:pPr>
              <a:buFont typeface="Wingdings" panose="05000000000000000000" pitchFamily="2" charset="2"/>
              <a:buChar char="§"/>
            </a:pPr>
            <a:r>
              <a:rPr lang="en-GB" sz="2400" dirty="0"/>
              <a:t>Some Blue Team background too</a:t>
            </a:r>
          </a:p>
          <a:p>
            <a:pPr>
              <a:buFont typeface="Wingdings" panose="05000000000000000000" pitchFamily="2" charset="2"/>
              <a:buChar char="§"/>
            </a:pPr>
            <a:r>
              <a:rPr lang="en-GB" sz="2400" dirty="0"/>
              <a:t>Blog: rwxstoned.github.io</a:t>
            </a:r>
          </a:p>
        </p:txBody>
      </p:sp>
      <p:pic>
        <p:nvPicPr>
          <p:cNvPr id="5" name="Picture 4">
            <a:extLst>
              <a:ext uri="{FF2B5EF4-FFF2-40B4-BE49-F238E27FC236}">
                <a16:creationId xmlns:a16="http://schemas.microsoft.com/office/drawing/2014/main" id="{B82585E6-E3FB-8D19-6048-B71494219884}"/>
              </a:ext>
            </a:extLst>
          </p:cNvPr>
          <p:cNvPicPr>
            <a:picLocks noChangeAspect="1"/>
          </p:cNvPicPr>
          <p:nvPr/>
        </p:nvPicPr>
        <p:blipFill>
          <a:blip r:embed="rId2"/>
          <a:stretch>
            <a:fillRect/>
          </a:stretch>
        </p:blipFill>
        <p:spPr>
          <a:xfrm>
            <a:off x="5486153" y="1775102"/>
            <a:ext cx="6705837" cy="5022392"/>
          </a:xfrm>
          <a:prstGeom prst="rect">
            <a:avLst/>
          </a:prstGeom>
        </p:spPr>
      </p:pic>
    </p:spTree>
    <p:extLst>
      <p:ext uri="{BB962C8B-B14F-4D97-AF65-F5344CB8AC3E}">
        <p14:creationId xmlns:p14="http://schemas.microsoft.com/office/powerpoint/2010/main" val="165395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BFF7D-38C3-A463-6E1F-2213B9DD33E9}"/>
              </a:ext>
            </a:extLst>
          </p:cNvPr>
          <p:cNvSpPr>
            <a:spLocks noGrp="1"/>
          </p:cNvSpPr>
          <p:nvPr>
            <p:ph type="title"/>
          </p:nvPr>
        </p:nvSpPr>
        <p:spPr>
          <a:xfrm>
            <a:off x="1156851" y="637762"/>
            <a:ext cx="9888496" cy="900131"/>
          </a:xfrm>
        </p:spPr>
        <p:txBody>
          <a:bodyPr anchor="t">
            <a:normAutofit/>
          </a:bodyPr>
          <a:lstStyle/>
          <a:p>
            <a:r>
              <a:rPr lang="en-GB" sz="4000" dirty="0">
                <a:solidFill>
                  <a:schemeClr val="bg1"/>
                </a:solidFill>
              </a:rPr>
              <a:t># WEAPONIZATION </a:t>
            </a:r>
            <a:br>
              <a:rPr lang="en-GB" sz="4000" dirty="0">
                <a:solidFill>
                  <a:schemeClr val="bg1"/>
                </a:solidFill>
              </a:rPr>
            </a:br>
            <a:r>
              <a:rPr lang="en-GB" sz="1800" dirty="0">
                <a:solidFill>
                  <a:schemeClr val="bg1"/>
                </a:solidFill>
              </a:rPr>
              <a:t>## CROSS-PROCESS INJECTION</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F831C5-C1B2-61E5-571A-1096A94C63E4}"/>
              </a:ext>
            </a:extLst>
          </p:cNvPr>
          <p:cNvSpPr txBox="1"/>
          <p:nvPr/>
        </p:nvSpPr>
        <p:spPr>
          <a:xfrm>
            <a:off x="1042330" y="2181360"/>
            <a:ext cx="7828538" cy="923330"/>
          </a:xfrm>
          <a:prstGeom prst="rect">
            <a:avLst/>
          </a:prstGeom>
          <a:noFill/>
        </p:spPr>
        <p:txBody>
          <a:bodyPr wrap="square">
            <a:spAutoFit/>
          </a:bodyPr>
          <a:lstStyle/>
          <a:p>
            <a:r>
              <a:rPr lang="en-GB" dirty="0"/>
              <a:t>However, *what* you implant also has to include a code stub to address some constraints: </a:t>
            </a:r>
          </a:p>
          <a:p>
            <a:endParaRPr lang="en-GB" dirty="0"/>
          </a:p>
        </p:txBody>
      </p:sp>
      <p:sp>
        <p:nvSpPr>
          <p:cNvPr id="34" name="TextBox 33">
            <a:extLst>
              <a:ext uri="{FF2B5EF4-FFF2-40B4-BE49-F238E27FC236}">
                <a16:creationId xmlns:a16="http://schemas.microsoft.com/office/drawing/2014/main" id="{0087C25F-98A7-36E3-4123-DDD1875852E9}"/>
              </a:ext>
            </a:extLst>
          </p:cNvPr>
          <p:cNvSpPr txBox="1"/>
          <p:nvPr/>
        </p:nvSpPr>
        <p:spPr>
          <a:xfrm>
            <a:off x="1042330" y="4288853"/>
            <a:ext cx="8358631" cy="646331"/>
          </a:xfrm>
          <a:prstGeom prst="rect">
            <a:avLst/>
          </a:prstGeom>
          <a:noFill/>
        </p:spPr>
        <p:txBody>
          <a:bodyPr wrap="square">
            <a:spAutoFit/>
          </a:bodyPr>
          <a:lstStyle/>
          <a:p>
            <a:r>
              <a:rPr lang="en-GB" dirty="0"/>
              <a:t>Threads sync deadlocks (</a:t>
            </a:r>
            <a:r>
              <a:rPr lang="en-GB" sz="1400" dirty="0" err="1">
                <a:highlight>
                  <a:srgbClr val="C0C0C0"/>
                </a:highlight>
                <a:latin typeface="Consolas" panose="020B0609020204030204" pitchFamily="49" charset="0"/>
              </a:rPr>
              <a:t>wininet</a:t>
            </a:r>
            <a:r>
              <a:rPr lang="en-GB" dirty="0"/>
              <a:t>/</a:t>
            </a:r>
            <a:r>
              <a:rPr lang="en-GB" sz="1400" dirty="0" err="1">
                <a:highlight>
                  <a:srgbClr val="C0C0C0"/>
                </a:highlight>
                <a:latin typeface="Consolas" panose="020B0609020204030204" pitchFamily="49" charset="0"/>
              </a:rPr>
              <a:t>winhttp</a:t>
            </a:r>
            <a:r>
              <a:rPr lang="en-GB" dirty="0"/>
              <a:t> functions) if trying to spin up a default Cobalt Strike beacon.</a:t>
            </a:r>
          </a:p>
        </p:txBody>
      </p:sp>
      <p:sp>
        <p:nvSpPr>
          <p:cNvPr id="36" name="TextBox 35">
            <a:extLst>
              <a:ext uri="{FF2B5EF4-FFF2-40B4-BE49-F238E27FC236}">
                <a16:creationId xmlns:a16="http://schemas.microsoft.com/office/drawing/2014/main" id="{18CF47FA-AD70-B81D-6E3A-60CE7652ED31}"/>
              </a:ext>
            </a:extLst>
          </p:cNvPr>
          <p:cNvSpPr txBox="1"/>
          <p:nvPr/>
        </p:nvSpPr>
        <p:spPr>
          <a:xfrm>
            <a:off x="1042330" y="5169359"/>
            <a:ext cx="9811718" cy="369332"/>
          </a:xfrm>
          <a:prstGeom prst="rect">
            <a:avLst/>
          </a:prstGeom>
          <a:noFill/>
        </p:spPr>
        <p:txBody>
          <a:bodyPr wrap="square">
            <a:spAutoFit/>
          </a:bodyPr>
          <a:lstStyle/>
          <a:p>
            <a:r>
              <a:rPr lang="en-GB" dirty="0"/>
              <a:t>This demo is using a UDRL which starts up the beacon in a new thread (</a:t>
            </a:r>
            <a:r>
              <a:rPr lang="en-GB" sz="1400" dirty="0" err="1">
                <a:highlight>
                  <a:srgbClr val="C0C0C0"/>
                </a:highlight>
                <a:latin typeface="Consolas" panose="020B0609020204030204" pitchFamily="49" charset="0"/>
              </a:rPr>
              <a:t>CreateThread</a:t>
            </a:r>
            <a:r>
              <a:rPr lang="en-GB" sz="1400" dirty="0">
                <a:highlight>
                  <a:srgbClr val="C0C0C0"/>
                </a:highlight>
                <a:latin typeface="Consolas" panose="020B0609020204030204" pitchFamily="49" charset="0"/>
              </a:rPr>
              <a:t>()</a:t>
            </a:r>
            <a:r>
              <a:rPr lang="en-GB" dirty="0"/>
              <a:t>)</a:t>
            </a:r>
          </a:p>
        </p:txBody>
      </p:sp>
      <p:pic>
        <p:nvPicPr>
          <p:cNvPr id="37" name="Picture 36">
            <a:extLst>
              <a:ext uri="{FF2B5EF4-FFF2-40B4-BE49-F238E27FC236}">
                <a16:creationId xmlns:a16="http://schemas.microsoft.com/office/drawing/2014/main" id="{22D09E48-2295-78D6-1C23-9AC19668F8A9}"/>
              </a:ext>
            </a:extLst>
          </p:cNvPr>
          <p:cNvPicPr>
            <a:picLocks noChangeAspect="1"/>
          </p:cNvPicPr>
          <p:nvPr/>
        </p:nvPicPr>
        <p:blipFill>
          <a:blip r:embed="rId2"/>
          <a:stretch>
            <a:fillRect/>
          </a:stretch>
        </p:blipFill>
        <p:spPr>
          <a:xfrm>
            <a:off x="9696573" y="1935333"/>
            <a:ext cx="2199805" cy="4636627"/>
          </a:xfrm>
          <a:prstGeom prst="rect">
            <a:avLst/>
          </a:prstGeom>
        </p:spPr>
      </p:pic>
      <p:sp>
        <p:nvSpPr>
          <p:cNvPr id="38" name="Rectangle 37">
            <a:extLst>
              <a:ext uri="{FF2B5EF4-FFF2-40B4-BE49-F238E27FC236}">
                <a16:creationId xmlns:a16="http://schemas.microsoft.com/office/drawing/2014/main" id="{2B113709-806E-8667-63ED-39FDB11C3B3A}"/>
              </a:ext>
            </a:extLst>
          </p:cNvPr>
          <p:cNvSpPr/>
          <p:nvPr/>
        </p:nvSpPr>
        <p:spPr>
          <a:xfrm>
            <a:off x="9696573" y="3008290"/>
            <a:ext cx="2199805" cy="557472"/>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B28E5D05-5876-E12B-0169-1DF9E5ABCFB2}"/>
              </a:ext>
            </a:extLst>
          </p:cNvPr>
          <p:cNvSpPr txBox="1"/>
          <p:nvPr/>
        </p:nvSpPr>
        <p:spPr>
          <a:xfrm>
            <a:off x="10833685" y="3120765"/>
            <a:ext cx="770153" cy="276999"/>
          </a:xfrm>
          <a:prstGeom prst="rect">
            <a:avLst/>
          </a:prstGeom>
          <a:noFill/>
        </p:spPr>
        <p:txBody>
          <a:bodyPr wrap="square">
            <a:spAutoFit/>
          </a:bodyPr>
          <a:lstStyle/>
          <a:p>
            <a:r>
              <a:rPr lang="en-GB" sz="1200" i="1" dirty="0"/>
              <a:t>payload</a:t>
            </a:r>
          </a:p>
        </p:txBody>
      </p:sp>
      <p:sp>
        <p:nvSpPr>
          <p:cNvPr id="40" name="Rectangle 39">
            <a:extLst>
              <a:ext uri="{FF2B5EF4-FFF2-40B4-BE49-F238E27FC236}">
                <a16:creationId xmlns:a16="http://schemas.microsoft.com/office/drawing/2014/main" id="{E1639F2F-3B40-12E2-4C9D-A02392D99A6C}"/>
              </a:ext>
            </a:extLst>
          </p:cNvPr>
          <p:cNvSpPr/>
          <p:nvPr/>
        </p:nvSpPr>
        <p:spPr>
          <a:xfrm>
            <a:off x="9696573" y="2982041"/>
            <a:ext cx="2199805" cy="223399"/>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857A1CE3-36E8-5197-3BAB-0EF52F6CC64A}"/>
              </a:ext>
            </a:extLst>
          </p:cNvPr>
          <p:cNvSpPr txBox="1"/>
          <p:nvPr/>
        </p:nvSpPr>
        <p:spPr>
          <a:xfrm>
            <a:off x="9811208" y="2955240"/>
            <a:ext cx="1236709" cy="276999"/>
          </a:xfrm>
          <a:prstGeom prst="rect">
            <a:avLst/>
          </a:prstGeom>
          <a:noFill/>
        </p:spPr>
        <p:txBody>
          <a:bodyPr wrap="square">
            <a:spAutoFit/>
          </a:bodyPr>
          <a:lstStyle/>
          <a:p>
            <a:r>
              <a:rPr lang="en-GB" sz="1200" i="1" dirty="0"/>
              <a:t>Code stub</a:t>
            </a:r>
          </a:p>
        </p:txBody>
      </p:sp>
      <p:sp>
        <p:nvSpPr>
          <p:cNvPr id="3" name="Rectangle 2">
            <a:extLst>
              <a:ext uri="{FF2B5EF4-FFF2-40B4-BE49-F238E27FC236}">
                <a16:creationId xmlns:a16="http://schemas.microsoft.com/office/drawing/2014/main" id="{9BC4381F-E128-1E90-D3C6-AC459608C045}"/>
              </a:ext>
            </a:extLst>
          </p:cNvPr>
          <p:cNvSpPr/>
          <p:nvPr/>
        </p:nvSpPr>
        <p:spPr>
          <a:xfrm>
            <a:off x="0" y="0"/>
            <a:ext cx="12192000" cy="6858000"/>
          </a:xfrm>
          <a:prstGeom prst="rect">
            <a:avLst/>
          </a:prstGeom>
          <a:noFill/>
          <a:ln w="38100">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3F9B546-F7A6-F554-F2CC-7C9991997F16}"/>
              </a:ext>
            </a:extLst>
          </p:cNvPr>
          <p:cNvSpPr txBox="1"/>
          <p:nvPr/>
        </p:nvSpPr>
        <p:spPr>
          <a:xfrm>
            <a:off x="5772742" y="2932272"/>
            <a:ext cx="3866514" cy="646331"/>
          </a:xfrm>
          <a:prstGeom prst="rect">
            <a:avLst/>
          </a:prstGeom>
          <a:noFill/>
        </p:spPr>
        <p:txBody>
          <a:bodyPr wrap="square">
            <a:spAutoFit/>
          </a:bodyPr>
          <a:lstStyle/>
          <a:p>
            <a:r>
              <a:rPr lang="en-GB" dirty="0"/>
              <a:t>1. Restore overwritten </a:t>
            </a:r>
            <a:r>
              <a:rPr lang="en-GB" sz="1800" dirty="0" err="1">
                <a:highlight>
                  <a:srgbClr val="C0C0C0"/>
                </a:highlight>
                <a:latin typeface="Consolas" panose="020B0609020204030204" pitchFamily="49" charset="0"/>
              </a:rPr>
              <a:t>EntryPoint</a:t>
            </a:r>
            <a:r>
              <a:rPr lang="en-GB" sz="1800" dirty="0">
                <a:highlight>
                  <a:srgbClr val="C0C0C0"/>
                </a:highlight>
                <a:latin typeface="Consolas" panose="020B0609020204030204" pitchFamily="49" charset="0"/>
              </a:rPr>
              <a:t> </a:t>
            </a:r>
          </a:p>
          <a:p>
            <a:r>
              <a:rPr lang="en-GB" dirty="0"/>
              <a:t>2. Run shellcode in a new thread</a:t>
            </a:r>
          </a:p>
        </p:txBody>
      </p:sp>
      <p:cxnSp>
        <p:nvCxnSpPr>
          <p:cNvPr id="13" name="Straight Connector 12">
            <a:extLst>
              <a:ext uri="{FF2B5EF4-FFF2-40B4-BE49-F238E27FC236}">
                <a16:creationId xmlns:a16="http://schemas.microsoft.com/office/drawing/2014/main" id="{8F74D341-E780-B107-B778-90ECDD1AD2C4}"/>
              </a:ext>
            </a:extLst>
          </p:cNvPr>
          <p:cNvCxnSpPr>
            <a:cxnSpLocks/>
            <a:endCxn id="40" idx="1"/>
          </p:cNvCxnSpPr>
          <p:nvPr/>
        </p:nvCxnSpPr>
        <p:spPr>
          <a:xfrm>
            <a:off x="9335832" y="3093741"/>
            <a:ext cx="360741" cy="0"/>
          </a:xfrm>
          <a:prstGeom prst="line">
            <a:avLst/>
          </a:prstGeom>
          <a:ln w="28575">
            <a:solidFill>
              <a:schemeClr val="accent5">
                <a:lumMod val="60000"/>
                <a:lumOff val="4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166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40" grpId="0" animBg="1"/>
      <p:bldP spid="41"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BFF7D-38C3-A463-6E1F-2213B9DD33E9}"/>
              </a:ext>
            </a:extLst>
          </p:cNvPr>
          <p:cNvSpPr>
            <a:spLocks noGrp="1"/>
          </p:cNvSpPr>
          <p:nvPr>
            <p:ph type="title"/>
          </p:nvPr>
        </p:nvSpPr>
        <p:spPr>
          <a:xfrm>
            <a:off x="1156851" y="637762"/>
            <a:ext cx="9888496" cy="900131"/>
          </a:xfrm>
        </p:spPr>
        <p:txBody>
          <a:bodyPr anchor="t">
            <a:normAutofit/>
          </a:bodyPr>
          <a:lstStyle/>
          <a:p>
            <a:r>
              <a:rPr lang="en-GB" sz="4000" dirty="0">
                <a:solidFill>
                  <a:schemeClr val="bg1"/>
                </a:solidFill>
              </a:rPr>
              <a:t># WEAPONIZATION </a:t>
            </a:r>
            <a:br>
              <a:rPr lang="en-GB" sz="4000" dirty="0">
                <a:solidFill>
                  <a:schemeClr val="bg1"/>
                </a:solidFill>
              </a:rPr>
            </a:br>
            <a:r>
              <a:rPr lang="en-GB" sz="1800" dirty="0">
                <a:solidFill>
                  <a:schemeClr val="bg1"/>
                </a:solidFill>
              </a:rPr>
              <a:t>## CROSS-PROCESS INJECTION</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B0DDCF3-C7F8-3E54-AC0F-64762AD1A069}"/>
              </a:ext>
            </a:extLst>
          </p:cNvPr>
          <p:cNvPicPr>
            <a:picLocks noChangeAspect="1"/>
          </p:cNvPicPr>
          <p:nvPr/>
        </p:nvPicPr>
        <p:blipFill>
          <a:blip r:embed="rId2"/>
          <a:stretch>
            <a:fillRect/>
          </a:stretch>
        </p:blipFill>
        <p:spPr>
          <a:xfrm>
            <a:off x="8374557" y="1955006"/>
            <a:ext cx="2199805" cy="4636627"/>
          </a:xfrm>
          <a:prstGeom prst="rect">
            <a:avLst/>
          </a:prstGeom>
        </p:spPr>
      </p:pic>
      <p:sp>
        <p:nvSpPr>
          <p:cNvPr id="4" name="Rectangle 3">
            <a:extLst>
              <a:ext uri="{FF2B5EF4-FFF2-40B4-BE49-F238E27FC236}">
                <a16:creationId xmlns:a16="http://schemas.microsoft.com/office/drawing/2014/main" id="{F3CDB2D0-D33F-9483-C08D-72AA6A245AC3}"/>
              </a:ext>
            </a:extLst>
          </p:cNvPr>
          <p:cNvSpPr/>
          <p:nvPr/>
        </p:nvSpPr>
        <p:spPr>
          <a:xfrm>
            <a:off x="8374547" y="3020037"/>
            <a:ext cx="2199805" cy="557472"/>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E3E46FCB-3AA6-BC33-566C-BB3837D80CA6}"/>
              </a:ext>
            </a:extLst>
          </p:cNvPr>
          <p:cNvSpPr txBox="1"/>
          <p:nvPr/>
        </p:nvSpPr>
        <p:spPr>
          <a:xfrm>
            <a:off x="9511659" y="3132512"/>
            <a:ext cx="770153" cy="276999"/>
          </a:xfrm>
          <a:prstGeom prst="rect">
            <a:avLst/>
          </a:prstGeom>
          <a:noFill/>
        </p:spPr>
        <p:txBody>
          <a:bodyPr wrap="square">
            <a:spAutoFit/>
          </a:bodyPr>
          <a:lstStyle/>
          <a:p>
            <a:r>
              <a:rPr lang="en-GB" sz="1200" i="1" dirty="0"/>
              <a:t>payload</a:t>
            </a:r>
          </a:p>
        </p:txBody>
      </p:sp>
      <p:sp>
        <p:nvSpPr>
          <p:cNvPr id="6" name="Rectangle 5">
            <a:extLst>
              <a:ext uri="{FF2B5EF4-FFF2-40B4-BE49-F238E27FC236}">
                <a16:creationId xmlns:a16="http://schemas.microsoft.com/office/drawing/2014/main" id="{B6C32DF0-5D1C-EF69-DF6E-C1BDC831BD04}"/>
              </a:ext>
            </a:extLst>
          </p:cNvPr>
          <p:cNvSpPr/>
          <p:nvPr/>
        </p:nvSpPr>
        <p:spPr>
          <a:xfrm>
            <a:off x="8374547" y="2993788"/>
            <a:ext cx="2199805" cy="223399"/>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BE90ED2A-A44A-A046-8F66-BA4C8E67EE5B}"/>
              </a:ext>
            </a:extLst>
          </p:cNvPr>
          <p:cNvSpPr txBox="1"/>
          <p:nvPr/>
        </p:nvSpPr>
        <p:spPr>
          <a:xfrm>
            <a:off x="8489182" y="2966987"/>
            <a:ext cx="1236709" cy="276999"/>
          </a:xfrm>
          <a:prstGeom prst="rect">
            <a:avLst/>
          </a:prstGeom>
          <a:noFill/>
        </p:spPr>
        <p:txBody>
          <a:bodyPr wrap="square">
            <a:spAutoFit/>
          </a:bodyPr>
          <a:lstStyle/>
          <a:p>
            <a:r>
              <a:rPr lang="en-GB" sz="1200" i="1" dirty="0"/>
              <a:t>Code stub</a:t>
            </a:r>
          </a:p>
        </p:txBody>
      </p:sp>
      <p:sp>
        <p:nvSpPr>
          <p:cNvPr id="22" name="TextBox 21">
            <a:extLst>
              <a:ext uri="{FF2B5EF4-FFF2-40B4-BE49-F238E27FC236}">
                <a16:creationId xmlns:a16="http://schemas.microsoft.com/office/drawing/2014/main" id="{18FC0DE0-3583-5D6C-55D3-D3EF5B94D631}"/>
              </a:ext>
            </a:extLst>
          </p:cNvPr>
          <p:cNvSpPr txBox="1"/>
          <p:nvPr/>
        </p:nvSpPr>
        <p:spPr>
          <a:xfrm>
            <a:off x="179871" y="3209887"/>
            <a:ext cx="6605380" cy="923330"/>
          </a:xfrm>
          <a:prstGeom prst="rect">
            <a:avLst/>
          </a:prstGeom>
          <a:noFill/>
        </p:spPr>
        <p:txBody>
          <a:bodyPr wrap="square">
            <a:spAutoFit/>
          </a:bodyPr>
          <a:lstStyle/>
          <a:p>
            <a:pPr marL="285750" indent="-285750">
              <a:buFont typeface="Wingdings" panose="05000000000000000000" pitchFamily="2" charset="2"/>
              <a:buChar char="§"/>
            </a:pPr>
            <a:r>
              <a:rPr lang="en-GB" dirty="0"/>
              <a:t>Restore the overwritten values (stability)</a:t>
            </a:r>
          </a:p>
          <a:p>
            <a:pPr marL="285750" indent="-285750">
              <a:buFont typeface="Wingdings" panose="05000000000000000000" pitchFamily="2" charset="2"/>
              <a:buChar char="§"/>
            </a:pPr>
            <a:r>
              <a:rPr lang="en-GB" dirty="0"/>
              <a:t>Create a new thread to run the implant</a:t>
            </a:r>
          </a:p>
          <a:p>
            <a:endParaRPr lang="en-GB" dirty="0"/>
          </a:p>
        </p:txBody>
      </p:sp>
      <p:pic>
        <p:nvPicPr>
          <p:cNvPr id="25" name="Picture 24" descr="A computer code with text&#10;&#10;AI-generated content may be incorrect.">
            <a:extLst>
              <a:ext uri="{FF2B5EF4-FFF2-40B4-BE49-F238E27FC236}">
                <a16:creationId xmlns:a16="http://schemas.microsoft.com/office/drawing/2014/main" id="{1047C538-E771-B143-FEB7-65061C2B9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7465" y="2629707"/>
            <a:ext cx="7874535" cy="3591135"/>
          </a:xfrm>
          <a:prstGeom prst="rect">
            <a:avLst/>
          </a:prstGeom>
        </p:spPr>
      </p:pic>
      <p:pic>
        <p:nvPicPr>
          <p:cNvPr id="30" name="Picture 29">
            <a:extLst>
              <a:ext uri="{FF2B5EF4-FFF2-40B4-BE49-F238E27FC236}">
                <a16:creationId xmlns:a16="http://schemas.microsoft.com/office/drawing/2014/main" id="{CE50AE1F-F80C-0BD8-925B-D42F1AFAD5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901" y="4261755"/>
            <a:ext cx="12319118" cy="1271544"/>
          </a:xfrm>
          <a:prstGeom prst="rect">
            <a:avLst/>
          </a:prstGeom>
        </p:spPr>
      </p:pic>
      <p:sp>
        <p:nvSpPr>
          <p:cNvPr id="7" name="Rectangle 6">
            <a:extLst>
              <a:ext uri="{FF2B5EF4-FFF2-40B4-BE49-F238E27FC236}">
                <a16:creationId xmlns:a16="http://schemas.microsoft.com/office/drawing/2014/main" id="{8BD951CE-57BB-A894-8A75-F929257590D6}"/>
              </a:ext>
            </a:extLst>
          </p:cNvPr>
          <p:cNvSpPr/>
          <p:nvPr/>
        </p:nvSpPr>
        <p:spPr>
          <a:xfrm>
            <a:off x="0" y="0"/>
            <a:ext cx="12192000" cy="6858000"/>
          </a:xfrm>
          <a:prstGeom prst="rect">
            <a:avLst/>
          </a:prstGeom>
          <a:noFill/>
          <a:ln w="38100">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304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 calcmode="lin" valueType="num">
                                      <p:cBhvr additive="base">
                                        <p:cTn id="17"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BFF7D-38C3-A463-6E1F-2213B9DD33E9}"/>
              </a:ext>
            </a:extLst>
          </p:cNvPr>
          <p:cNvSpPr>
            <a:spLocks noGrp="1"/>
          </p:cNvSpPr>
          <p:nvPr>
            <p:ph type="title"/>
          </p:nvPr>
        </p:nvSpPr>
        <p:spPr>
          <a:xfrm>
            <a:off x="1156851" y="637762"/>
            <a:ext cx="9888496" cy="900131"/>
          </a:xfrm>
        </p:spPr>
        <p:txBody>
          <a:bodyPr anchor="t">
            <a:normAutofit/>
          </a:bodyPr>
          <a:lstStyle/>
          <a:p>
            <a:r>
              <a:rPr lang="en-GB" sz="4000" dirty="0">
                <a:solidFill>
                  <a:schemeClr val="bg1"/>
                </a:solidFill>
              </a:rPr>
              <a:t># WEAPONIZATION </a:t>
            </a:r>
            <a:br>
              <a:rPr lang="en-GB" sz="4000" dirty="0">
                <a:solidFill>
                  <a:schemeClr val="bg1"/>
                </a:solidFill>
              </a:rPr>
            </a:br>
            <a:r>
              <a:rPr lang="en-GB" sz="1800" dirty="0">
                <a:solidFill>
                  <a:schemeClr val="bg1"/>
                </a:solidFill>
              </a:rPr>
              <a:t>## LIMITATIONS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F831C5-C1B2-61E5-571A-1096A94C63E4}"/>
              </a:ext>
            </a:extLst>
          </p:cNvPr>
          <p:cNvSpPr txBox="1"/>
          <p:nvPr/>
        </p:nvSpPr>
        <p:spPr>
          <a:xfrm>
            <a:off x="1084275" y="2378594"/>
            <a:ext cx="10165362" cy="646331"/>
          </a:xfrm>
          <a:prstGeom prst="rect">
            <a:avLst/>
          </a:prstGeom>
          <a:noFill/>
        </p:spPr>
        <p:txBody>
          <a:bodyPr wrap="square">
            <a:spAutoFit/>
          </a:bodyPr>
          <a:lstStyle/>
          <a:p>
            <a:endParaRPr lang="en-GB" dirty="0"/>
          </a:p>
          <a:p>
            <a:r>
              <a:rPr lang="en-GB" dirty="0"/>
              <a:t>Tested with </a:t>
            </a:r>
            <a:r>
              <a:rPr lang="en-GB" i="1" dirty="0"/>
              <a:t>chrome.exe</a:t>
            </a:r>
            <a:r>
              <a:rPr lang="en-GB" dirty="0"/>
              <a:t>, </a:t>
            </a:r>
            <a:r>
              <a:rPr lang="en-GB" i="1" dirty="0"/>
              <a:t>firefox.exe</a:t>
            </a:r>
            <a:r>
              <a:rPr lang="en-GB" dirty="0"/>
              <a:t>, </a:t>
            </a:r>
            <a:r>
              <a:rPr lang="en-GB" i="1" dirty="0"/>
              <a:t>iexplore.exe</a:t>
            </a:r>
            <a:r>
              <a:rPr lang="en-GB" dirty="0"/>
              <a:t>, </a:t>
            </a:r>
            <a:r>
              <a:rPr lang="en-GB" i="1" dirty="0"/>
              <a:t>explorer.exe</a:t>
            </a:r>
            <a:r>
              <a:rPr lang="en-GB" dirty="0"/>
              <a:t>, </a:t>
            </a:r>
            <a:r>
              <a:rPr lang="en-GB" i="1" dirty="0"/>
              <a:t>code.exe </a:t>
            </a:r>
            <a:r>
              <a:rPr lang="en-GB" dirty="0"/>
              <a:t>and a few other common apps…</a:t>
            </a:r>
          </a:p>
        </p:txBody>
      </p:sp>
      <p:pic>
        <p:nvPicPr>
          <p:cNvPr id="3" name="Picture 2">
            <a:extLst>
              <a:ext uri="{FF2B5EF4-FFF2-40B4-BE49-F238E27FC236}">
                <a16:creationId xmlns:a16="http://schemas.microsoft.com/office/drawing/2014/main" id="{DF770CF1-D311-EA02-B83B-02CD01CD3FA5}"/>
              </a:ext>
            </a:extLst>
          </p:cNvPr>
          <p:cNvPicPr>
            <a:picLocks noChangeAspect="1"/>
          </p:cNvPicPr>
          <p:nvPr/>
        </p:nvPicPr>
        <p:blipFill>
          <a:blip r:embed="rId2"/>
          <a:stretch>
            <a:fillRect/>
          </a:stretch>
        </p:blipFill>
        <p:spPr>
          <a:xfrm>
            <a:off x="1258912" y="3958018"/>
            <a:ext cx="8153072" cy="775428"/>
          </a:xfrm>
          <a:prstGeom prst="rect">
            <a:avLst/>
          </a:prstGeom>
        </p:spPr>
      </p:pic>
      <p:sp>
        <p:nvSpPr>
          <p:cNvPr id="5" name="TextBox 4">
            <a:extLst>
              <a:ext uri="{FF2B5EF4-FFF2-40B4-BE49-F238E27FC236}">
                <a16:creationId xmlns:a16="http://schemas.microsoft.com/office/drawing/2014/main" id="{39ABB62F-82FB-7633-02E7-C064D731C1C5}"/>
              </a:ext>
            </a:extLst>
          </p:cNvPr>
          <p:cNvSpPr txBox="1"/>
          <p:nvPr/>
        </p:nvSpPr>
        <p:spPr>
          <a:xfrm>
            <a:off x="1084275" y="3405516"/>
            <a:ext cx="6098146" cy="369332"/>
          </a:xfrm>
          <a:prstGeom prst="rect">
            <a:avLst/>
          </a:prstGeom>
          <a:noFill/>
        </p:spPr>
        <p:txBody>
          <a:bodyPr wrap="square">
            <a:spAutoFit/>
          </a:bodyPr>
          <a:lstStyle/>
          <a:p>
            <a:r>
              <a:rPr lang="en-GB" dirty="0"/>
              <a:t>However, reminder:</a:t>
            </a:r>
          </a:p>
        </p:txBody>
      </p:sp>
      <p:sp>
        <p:nvSpPr>
          <p:cNvPr id="6" name="TextBox 5">
            <a:extLst>
              <a:ext uri="{FF2B5EF4-FFF2-40B4-BE49-F238E27FC236}">
                <a16:creationId xmlns:a16="http://schemas.microsoft.com/office/drawing/2014/main" id="{3DB9B956-BF34-1CF9-67CE-38E01BBC3ACD}"/>
              </a:ext>
            </a:extLst>
          </p:cNvPr>
          <p:cNvSpPr txBox="1"/>
          <p:nvPr/>
        </p:nvSpPr>
        <p:spPr>
          <a:xfrm>
            <a:off x="1156851" y="5003073"/>
            <a:ext cx="6098146" cy="369332"/>
          </a:xfrm>
          <a:prstGeom prst="rect">
            <a:avLst/>
          </a:prstGeom>
          <a:noFill/>
        </p:spPr>
        <p:txBody>
          <a:bodyPr wrap="square">
            <a:spAutoFit/>
          </a:bodyPr>
          <a:lstStyle/>
          <a:p>
            <a:r>
              <a:rPr lang="en-GB" b="1" dirty="0"/>
              <a:t>TEST !</a:t>
            </a:r>
          </a:p>
        </p:txBody>
      </p:sp>
      <p:sp>
        <p:nvSpPr>
          <p:cNvPr id="4" name="Rectangle 3">
            <a:extLst>
              <a:ext uri="{FF2B5EF4-FFF2-40B4-BE49-F238E27FC236}">
                <a16:creationId xmlns:a16="http://schemas.microsoft.com/office/drawing/2014/main" id="{F5635A2F-93BB-BA0E-5F45-6572F9205340}"/>
              </a:ext>
            </a:extLst>
          </p:cNvPr>
          <p:cNvSpPr/>
          <p:nvPr/>
        </p:nvSpPr>
        <p:spPr>
          <a:xfrm>
            <a:off x="0" y="0"/>
            <a:ext cx="12192000" cy="6858000"/>
          </a:xfrm>
          <a:prstGeom prst="rect">
            <a:avLst/>
          </a:prstGeom>
          <a:noFill/>
          <a:ln w="38100">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566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A0F65C-16F3-0CD5-6EBB-65738EF2BA12}"/>
              </a:ext>
            </a:extLst>
          </p:cNvPr>
          <p:cNvSpPr>
            <a:spLocks noGrp="1"/>
          </p:cNvSpPr>
          <p:nvPr>
            <p:ph type="ctrTitle"/>
          </p:nvPr>
        </p:nvSpPr>
        <p:spPr>
          <a:xfrm>
            <a:off x="2302092" y="2843868"/>
            <a:ext cx="7587816" cy="585132"/>
          </a:xfrm>
        </p:spPr>
        <p:txBody>
          <a:bodyPr anchor="b">
            <a:normAutofit/>
          </a:bodyPr>
          <a:lstStyle/>
          <a:p>
            <a:pPr algn="l"/>
            <a:r>
              <a:rPr lang="en-GB" sz="3200" dirty="0">
                <a:solidFill>
                  <a:schemeClr val="bg1">
                    <a:alpha val="60000"/>
                  </a:schemeClr>
                </a:solidFill>
              </a:rPr>
              <a:t>Demo</a:t>
            </a:r>
            <a:endParaRPr lang="en-GB" sz="2400" dirty="0">
              <a:solidFill>
                <a:schemeClr val="bg1">
                  <a:alpha val="60000"/>
                </a:schemeClr>
              </a:solidFill>
              <a:latin typeface="Consolas" panose="020B0609020204030204" pitchFamily="49" charset="0"/>
            </a:endParaRPr>
          </a:p>
        </p:txBody>
      </p:sp>
      <p:sp>
        <p:nvSpPr>
          <p:cNvPr id="3" name="Rectangle 2">
            <a:extLst>
              <a:ext uri="{FF2B5EF4-FFF2-40B4-BE49-F238E27FC236}">
                <a16:creationId xmlns:a16="http://schemas.microsoft.com/office/drawing/2014/main" id="{1220049A-2F1A-56D1-F411-87A7CD2EE211}"/>
              </a:ext>
            </a:extLst>
          </p:cNvPr>
          <p:cNvSpPr/>
          <p:nvPr/>
        </p:nvSpPr>
        <p:spPr>
          <a:xfrm>
            <a:off x="0" y="0"/>
            <a:ext cx="12192000" cy="6858000"/>
          </a:xfrm>
          <a:prstGeom prst="rect">
            <a:avLst/>
          </a:prstGeom>
          <a:noFill/>
          <a:ln w="38100">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52037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A0F65C-16F3-0CD5-6EBB-65738EF2BA12}"/>
              </a:ext>
            </a:extLst>
          </p:cNvPr>
          <p:cNvSpPr>
            <a:spLocks noGrp="1"/>
          </p:cNvSpPr>
          <p:nvPr>
            <p:ph type="ctrTitle"/>
          </p:nvPr>
        </p:nvSpPr>
        <p:spPr>
          <a:xfrm>
            <a:off x="2302092" y="2843868"/>
            <a:ext cx="7587816" cy="585132"/>
          </a:xfrm>
        </p:spPr>
        <p:txBody>
          <a:bodyPr anchor="b">
            <a:normAutofit/>
          </a:bodyPr>
          <a:lstStyle/>
          <a:p>
            <a:pPr algn="l"/>
            <a:r>
              <a:rPr lang="en-GB" sz="3200" dirty="0">
                <a:solidFill>
                  <a:schemeClr val="bg1">
                    <a:alpha val="60000"/>
                  </a:schemeClr>
                </a:solidFill>
              </a:rPr>
              <a:t>Thank You !</a:t>
            </a:r>
            <a:endParaRPr lang="en-GB" sz="2400" dirty="0">
              <a:solidFill>
                <a:schemeClr val="bg1">
                  <a:alpha val="60000"/>
                </a:schemeClr>
              </a:solidFill>
              <a:latin typeface="Consolas" panose="020B0609020204030204" pitchFamily="49" charset="0"/>
            </a:endParaRPr>
          </a:p>
        </p:txBody>
      </p:sp>
    </p:spTree>
    <p:extLst>
      <p:ext uri="{BB962C8B-B14F-4D97-AF65-F5344CB8AC3E}">
        <p14:creationId xmlns:p14="http://schemas.microsoft.com/office/powerpoint/2010/main" val="38932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A0F65C-16F3-0CD5-6EBB-65738EF2BA12}"/>
              </a:ext>
            </a:extLst>
          </p:cNvPr>
          <p:cNvSpPr>
            <a:spLocks noGrp="1"/>
          </p:cNvSpPr>
          <p:nvPr>
            <p:ph type="ctrTitle"/>
          </p:nvPr>
        </p:nvSpPr>
        <p:spPr>
          <a:xfrm>
            <a:off x="2302092" y="2843868"/>
            <a:ext cx="7587816" cy="585132"/>
          </a:xfrm>
        </p:spPr>
        <p:txBody>
          <a:bodyPr anchor="b">
            <a:normAutofit/>
          </a:bodyPr>
          <a:lstStyle/>
          <a:p>
            <a:pPr algn="l"/>
            <a:r>
              <a:rPr lang="en-GB" sz="3200" dirty="0">
                <a:solidFill>
                  <a:schemeClr val="bg1">
                    <a:alpha val="60000"/>
                  </a:schemeClr>
                </a:solidFill>
              </a:rPr>
              <a:t>Code Injection Landscape</a:t>
            </a:r>
            <a:endParaRPr lang="en-GB" sz="2400" dirty="0">
              <a:solidFill>
                <a:schemeClr val="bg1">
                  <a:alpha val="60000"/>
                </a:schemeClr>
              </a:solidFill>
              <a:latin typeface="Consolas" panose="020B0609020204030204" pitchFamily="49" charset="0"/>
            </a:endParaRPr>
          </a:p>
        </p:txBody>
      </p:sp>
    </p:spTree>
    <p:extLst>
      <p:ext uri="{BB962C8B-B14F-4D97-AF65-F5344CB8AC3E}">
        <p14:creationId xmlns:p14="http://schemas.microsoft.com/office/powerpoint/2010/main" val="2468632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BFF7D-38C3-A463-6E1F-2213B9DD33E9}"/>
              </a:ext>
            </a:extLst>
          </p:cNvPr>
          <p:cNvSpPr>
            <a:spLocks noGrp="1"/>
          </p:cNvSpPr>
          <p:nvPr>
            <p:ph type="title"/>
          </p:nvPr>
        </p:nvSpPr>
        <p:spPr>
          <a:xfrm>
            <a:off x="1156851" y="637762"/>
            <a:ext cx="9888496" cy="900131"/>
          </a:xfrm>
        </p:spPr>
        <p:txBody>
          <a:bodyPr anchor="t">
            <a:normAutofit/>
          </a:bodyPr>
          <a:lstStyle/>
          <a:p>
            <a:r>
              <a:rPr lang="en-GB" sz="4000" dirty="0">
                <a:solidFill>
                  <a:schemeClr val="bg1"/>
                </a:solidFill>
              </a:rPr>
              <a:t># CODE INJECTION LANDSCAPE</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56B15F8-2F25-6C42-71C0-531412A63A93}"/>
              </a:ext>
            </a:extLst>
          </p:cNvPr>
          <p:cNvPicPr>
            <a:picLocks noChangeAspect="1"/>
          </p:cNvPicPr>
          <p:nvPr/>
        </p:nvPicPr>
        <p:blipFill>
          <a:blip r:embed="rId2"/>
          <a:stretch>
            <a:fillRect/>
          </a:stretch>
        </p:blipFill>
        <p:spPr>
          <a:xfrm>
            <a:off x="3442800" y="3382987"/>
            <a:ext cx="5020065" cy="982186"/>
          </a:xfrm>
          <a:prstGeom prst="rect">
            <a:avLst/>
          </a:prstGeom>
        </p:spPr>
      </p:pic>
      <p:sp>
        <p:nvSpPr>
          <p:cNvPr id="14" name="TextBox 13">
            <a:extLst>
              <a:ext uri="{FF2B5EF4-FFF2-40B4-BE49-F238E27FC236}">
                <a16:creationId xmlns:a16="http://schemas.microsoft.com/office/drawing/2014/main" id="{3AD9C3E3-D1D2-A178-324A-D12624660AB2}"/>
              </a:ext>
            </a:extLst>
          </p:cNvPr>
          <p:cNvSpPr txBox="1"/>
          <p:nvPr/>
        </p:nvSpPr>
        <p:spPr>
          <a:xfrm>
            <a:off x="1043809" y="2056477"/>
            <a:ext cx="1439332" cy="369332"/>
          </a:xfrm>
          <a:prstGeom prst="rect">
            <a:avLst/>
          </a:prstGeom>
          <a:noFill/>
        </p:spPr>
        <p:txBody>
          <a:bodyPr wrap="square">
            <a:spAutoFit/>
          </a:bodyPr>
          <a:lstStyle/>
          <a:p>
            <a:r>
              <a:rPr lang="en-GB" sz="1800" dirty="0"/>
              <a:t>Middle Ages</a:t>
            </a:r>
            <a:endParaRPr lang="en-GB" dirty="0"/>
          </a:p>
        </p:txBody>
      </p:sp>
    </p:spTree>
    <p:extLst>
      <p:ext uri="{BB962C8B-B14F-4D97-AF65-F5344CB8AC3E}">
        <p14:creationId xmlns:p14="http://schemas.microsoft.com/office/powerpoint/2010/main" val="1550297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BFF7D-38C3-A463-6E1F-2213B9DD33E9}"/>
              </a:ext>
            </a:extLst>
          </p:cNvPr>
          <p:cNvSpPr>
            <a:spLocks noGrp="1"/>
          </p:cNvSpPr>
          <p:nvPr>
            <p:ph type="title"/>
          </p:nvPr>
        </p:nvSpPr>
        <p:spPr>
          <a:xfrm>
            <a:off x="1156851" y="637762"/>
            <a:ext cx="9888496" cy="900131"/>
          </a:xfrm>
        </p:spPr>
        <p:txBody>
          <a:bodyPr anchor="t">
            <a:normAutofit/>
          </a:bodyPr>
          <a:lstStyle/>
          <a:p>
            <a:r>
              <a:rPr lang="en-GB" sz="4000" dirty="0">
                <a:solidFill>
                  <a:schemeClr val="bg1"/>
                </a:solidFill>
              </a:rPr>
              <a:t># CODE INJECTION LANDSCAPE</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95925BA-EA87-FD0A-F004-94E0BE890044}"/>
              </a:ext>
            </a:extLst>
          </p:cNvPr>
          <p:cNvPicPr>
            <a:picLocks noChangeAspect="1"/>
          </p:cNvPicPr>
          <p:nvPr/>
        </p:nvPicPr>
        <p:blipFill>
          <a:blip r:embed="rId2"/>
          <a:stretch>
            <a:fillRect/>
          </a:stretch>
        </p:blipFill>
        <p:spPr>
          <a:xfrm>
            <a:off x="3590330" y="2097969"/>
            <a:ext cx="5334000" cy="4343400"/>
          </a:xfrm>
          <a:prstGeom prst="rect">
            <a:avLst/>
          </a:prstGeom>
        </p:spPr>
      </p:pic>
      <p:sp>
        <p:nvSpPr>
          <p:cNvPr id="3" name="TextBox 2">
            <a:extLst>
              <a:ext uri="{FF2B5EF4-FFF2-40B4-BE49-F238E27FC236}">
                <a16:creationId xmlns:a16="http://schemas.microsoft.com/office/drawing/2014/main" id="{B6F513E4-F4B9-2F38-46E6-B90704E8C871}"/>
              </a:ext>
            </a:extLst>
          </p:cNvPr>
          <p:cNvSpPr txBox="1"/>
          <p:nvPr/>
        </p:nvSpPr>
        <p:spPr>
          <a:xfrm>
            <a:off x="1060587" y="2101620"/>
            <a:ext cx="2320176" cy="369332"/>
          </a:xfrm>
          <a:prstGeom prst="rect">
            <a:avLst/>
          </a:prstGeom>
          <a:noFill/>
        </p:spPr>
        <p:txBody>
          <a:bodyPr wrap="square">
            <a:spAutoFit/>
          </a:bodyPr>
          <a:lstStyle/>
          <a:p>
            <a:r>
              <a:rPr lang="en-GB" sz="1800" dirty="0"/>
              <a:t>Industrial Revolution</a:t>
            </a:r>
            <a:endParaRPr lang="en-GB" dirty="0"/>
          </a:p>
        </p:txBody>
      </p:sp>
      <p:sp>
        <p:nvSpPr>
          <p:cNvPr id="6" name="TextBox 5">
            <a:extLst>
              <a:ext uri="{FF2B5EF4-FFF2-40B4-BE49-F238E27FC236}">
                <a16:creationId xmlns:a16="http://schemas.microsoft.com/office/drawing/2014/main" id="{FCBAB99E-E8FB-AE7F-0C66-D12339B8A851}"/>
              </a:ext>
            </a:extLst>
          </p:cNvPr>
          <p:cNvSpPr txBox="1"/>
          <p:nvPr/>
        </p:nvSpPr>
        <p:spPr>
          <a:xfrm>
            <a:off x="3590330" y="6439739"/>
            <a:ext cx="5704514" cy="261610"/>
          </a:xfrm>
          <a:prstGeom prst="rect">
            <a:avLst/>
          </a:prstGeom>
          <a:noFill/>
        </p:spPr>
        <p:txBody>
          <a:bodyPr wrap="square">
            <a:spAutoFit/>
          </a:bodyPr>
          <a:lstStyle/>
          <a:p>
            <a:r>
              <a:rPr lang="en-GB" sz="1100" dirty="0"/>
              <a:t>https://www.cobaltstrike.com/blog/cobalt-strikes-process-injection-the-details-cobalt-strike</a:t>
            </a:r>
          </a:p>
        </p:txBody>
      </p:sp>
    </p:spTree>
    <p:extLst>
      <p:ext uri="{BB962C8B-B14F-4D97-AF65-F5344CB8AC3E}">
        <p14:creationId xmlns:p14="http://schemas.microsoft.com/office/powerpoint/2010/main" val="2649765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BFF7D-38C3-A463-6E1F-2213B9DD33E9}"/>
              </a:ext>
            </a:extLst>
          </p:cNvPr>
          <p:cNvSpPr>
            <a:spLocks noGrp="1"/>
          </p:cNvSpPr>
          <p:nvPr>
            <p:ph type="title"/>
          </p:nvPr>
        </p:nvSpPr>
        <p:spPr>
          <a:xfrm>
            <a:off x="1156851" y="637762"/>
            <a:ext cx="9888496" cy="900131"/>
          </a:xfrm>
        </p:spPr>
        <p:txBody>
          <a:bodyPr anchor="t">
            <a:normAutofit/>
          </a:bodyPr>
          <a:lstStyle/>
          <a:p>
            <a:r>
              <a:rPr lang="en-GB" sz="4000" dirty="0">
                <a:solidFill>
                  <a:schemeClr val="bg1"/>
                </a:solidFill>
              </a:rPr>
              <a:t># CODE INJECTION LANDSCAPE</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3A78E77-6D32-3414-4B99-0F8BC28B3955}"/>
              </a:ext>
            </a:extLst>
          </p:cNvPr>
          <p:cNvPicPr>
            <a:picLocks noChangeAspect="1"/>
          </p:cNvPicPr>
          <p:nvPr/>
        </p:nvPicPr>
        <p:blipFill>
          <a:blip r:embed="rId2"/>
          <a:stretch>
            <a:fillRect/>
          </a:stretch>
        </p:blipFill>
        <p:spPr>
          <a:xfrm>
            <a:off x="5217524" y="153246"/>
            <a:ext cx="5562600" cy="6315075"/>
          </a:xfrm>
          <a:prstGeom prst="rect">
            <a:avLst/>
          </a:prstGeom>
        </p:spPr>
      </p:pic>
      <p:sp>
        <p:nvSpPr>
          <p:cNvPr id="3" name="TextBox 2">
            <a:extLst>
              <a:ext uri="{FF2B5EF4-FFF2-40B4-BE49-F238E27FC236}">
                <a16:creationId xmlns:a16="http://schemas.microsoft.com/office/drawing/2014/main" id="{83ADE94B-AAD0-0FA3-174E-72761673884B}"/>
              </a:ext>
            </a:extLst>
          </p:cNvPr>
          <p:cNvSpPr txBox="1"/>
          <p:nvPr/>
        </p:nvSpPr>
        <p:spPr>
          <a:xfrm>
            <a:off x="1060587" y="2101620"/>
            <a:ext cx="2320176" cy="369332"/>
          </a:xfrm>
          <a:prstGeom prst="rect">
            <a:avLst/>
          </a:prstGeom>
          <a:noFill/>
        </p:spPr>
        <p:txBody>
          <a:bodyPr wrap="square">
            <a:spAutoFit/>
          </a:bodyPr>
          <a:lstStyle/>
          <a:p>
            <a:r>
              <a:rPr lang="en-GB" sz="1800" dirty="0"/>
              <a:t>Spac</a:t>
            </a:r>
            <a:r>
              <a:rPr lang="en-GB" dirty="0"/>
              <a:t>e Exploration</a:t>
            </a:r>
          </a:p>
        </p:txBody>
      </p:sp>
      <p:sp>
        <p:nvSpPr>
          <p:cNvPr id="6" name="TextBox 5">
            <a:extLst>
              <a:ext uri="{FF2B5EF4-FFF2-40B4-BE49-F238E27FC236}">
                <a16:creationId xmlns:a16="http://schemas.microsoft.com/office/drawing/2014/main" id="{370F2C3F-0991-5885-33F7-21EC995BA577}"/>
              </a:ext>
            </a:extLst>
          </p:cNvPr>
          <p:cNvSpPr txBox="1"/>
          <p:nvPr/>
        </p:nvSpPr>
        <p:spPr>
          <a:xfrm>
            <a:off x="3131191" y="6488264"/>
            <a:ext cx="7998046" cy="261610"/>
          </a:xfrm>
          <a:prstGeom prst="rect">
            <a:avLst/>
          </a:prstGeom>
          <a:noFill/>
        </p:spPr>
        <p:txBody>
          <a:bodyPr wrap="square">
            <a:spAutoFit/>
          </a:bodyPr>
          <a:lstStyle/>
          <a:p>
            <a:r>
              <a:rPr lang="en-GB" sz="1100" dirty="0"/>
              <a:t>https://www.outflank.nl/blog/2024/10/15/introducing-early-cascade-injection-from-windows-process-creation-to-stealthy-injection/</a:t>
            </a:r>
          </a:p>
        </p:txBody>
      </p:sp>
    </p:spTree>
    <p:extLst>
      <p:ext uri="{BB962C8B-B14F-4D97-AF65-F5344CB8AC3E}">
        <p14:creationId xmlns:p14="http://schemas.microsoft.com/office/powerpoint/2010/main" val="406602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BFF7D-38C3-A463-6E1F-2213B9DD33E9}"/>
              </a:ext>
            </a:extLst>
          </p:cNvPr>
          <p:cNvSpPr>
            <a:spLocks noGrp="1"/>
          </p:cNvSpPr>
          <p:nvPr>
            <p:ph type="title"/>
          </p:nvPr>
        </p:nvSpPr>
        <p:spPr>
          <a:xfrm>
            <a:off x="1156851" y="637762"/>
            <a:ext cx="9888496" cy="900131"/>
          </a:xfrm>
        </p:spPr>
        <p:txBody>
          <a:bodyPr anchor="t">
            <a:normAutofit/>
          </a:bodyPr>
          <a:lstStyle/>
          <a:p>
            <a:r>
              <a:rPr lang="en-GB" sz="4000" dirty="0">
                <a:solidFill>
                  <a:schemeClr val="bg1"/>
                </a:solidFill>
              </a:rPr>
              <a:t># CODE INJECTION LANDSCAPE</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944004-FCEA-2CE0-99FD-413236C0D459}"/>
              </a:ext>
            </a:extLst>
          </p:cNvPr>
          <p:cNvSpPr>
            <a:spLocks noGrp="1"/>
          </p:cNvSpPr>
          <p:nvPr>
            <p:ph idx="1"/>
          </p:nvPr>
        </p:nvSpPr>
        <p:spPr>
          <a:xfrm>
            <a:off x="1056182" y="2181360"/>
            <a:ext cx="6788953" cy="2051305"/>
          </a:xfrm>
        </p:spPr>
        <p:txBody>
          <a:bodyPr>
            <a:normAutofit/>
          </a:bodyPr>
          <a:lstStyle/>
          <a:p>
            <a:pPr marL="0" indent="0">
              <a:buNone/>
            </a:pPr>
            <a:r>
              <a:rPr lang="en-GB" sz="2400" dirty="0"/>
              <a:t>Most legacy techniques rely on 3 ingredients</a:t>
            </a:r>
          </a:p>
          <a:p>
            <a:pPr>
              <a:buFont typeface="Wingdings" panose="05000000000000000000" pitchFamily="2" charset="2"/>
              <a:buChar char="§"/>
            </a:pPr>
            <a:r>
              <a:rPr lang="en-GB" sz="2400" dirty="0"/>
              <a:t>Write Code</a:t>
            </a:r>
          </a:p>
          <a:p>
            <a:pPr>
              <a:buFont typeface="Wingdings" panose="05000000000000000000" pitchFamily="2" charset="2"/>
              <a:buChar char="§"/>
            </a:pPr>
            <a:r>
              <a:rPr lang="en-GB" sz="2400" dirty="0"/>
              <a:t>Fix Memory (if needed)</a:t>
            </a:r>
          </a:p>
          <a:p>
            <a:pPr>
              <a:buFont typeface="Wingdings" panose="05000000000000000000" pitchFamily="2" charset="2"/>
              <a:buChar char="§"/>
            </a:pPr>
            <a:r>
              <a:rPr lang="en-GB" sz="2400" dirty="0"/>
              <a:t>Trigger</a:t>
            </a:r>
          </a:p>
          <a:p>
            <a:pPr marL="0" indent="0">
              <a:buNone/>
            </a:pPr>
            <a:endParaRPr lang="en-GB" sz="2400" dirty="0"/>
          </a:p>
        </p:txBody>
      </p:sp>
      <p:pic>
        <p:nvPicPr>
          <p:cNvPr id="9" name="Picture 8">
            <a:extLst>
              <a:ext uri="{FF2B5EF4-FFF2-40B4-BE49-F238E27FC236}">
                <a16:creationId xmlns:a16="http://schemas.microsoft.com/office/drawing/2014/main" id="{95ED9FE9-420A-24F7-0C05-5B24C37F0473}"/>
              </a:ext>
            </a:extLst>
          </p:cNvPr>
          <p:cNvPicPr>
            <a:picLocks noChangeAspect="1"/>
          </p:cNvPicPr>
          <p:nvPr/>
        </p:nvPicPr>
        <p:blipFill>
          <a:blip r:embed="rId2"/>
          <a:stretch>
            <a:fillRect/>
          </a:stretch>
        </p:blipFill>
        <p:spPr>
          <a:xfrm>
            <a:off x="8381301" y="2838863"/>
            <a:ext cx="2362200" cy="3381375"/>
          </a:xfrm>
          <a:prstGeom prst="rect">
            <a:avLst/>
          </a:prstGeom>
        </p:spPr>
      </p:pic>
      <p:cxnSp>
        <p:nvCxnSpPr>
          <p:cNvPr id="13" name="Straight Connector 12">
            <a:extLst>
              <a:ext uri="{FF2B5EF4-FFF2-40B4-BE49-F238E27FC236}">
                <a16:creationId xmlns:a16="http://schemas.microsoft.com/office/drawing/2014/main" id="{67A75B6F-5B6F-23B7-B290-A92E203D68CE}"/>
              </a:ext>
            </a:extLst>
          </p:cNvPr>
          <p:cNvCxnSpPr>
            <a:cxnSpLocks/>
          </p:cNvCxnSpPr>
          <p:nvPr/>
        </p:nvCxnSpPr>
        <p:spPr>
          <a:xfrm flipV="1">
            <a:off x="7583648" y="5365179"/>
            <a:ext cx="1191236" cy="733617"/>
          </a:xfrm>
          <a:prstGeom prst="line">
            <a:avLst/>
          </a:prstGeom>
          <a:ln w="1905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14" name="Straight Connector 13">
            <a:extLst>
              <a:ext uri="{FF2B5EF4-FFF2-40B4-BE49-F238E27FC236}">
                <a16:creationId xmlns:a16="http://schemas.microsoft.com/office/drawing/2014/main" id="{CBE0F6E1-33EF-EE1A-BE44-AE563DBBEFC2}"/>
              </a:ext>
            </a:extLst>
          </p:cNvPr>
          <p:cNvCxnSpPr>
            <a:cxnSpLocks/>
          </p:cNvCxnSpPr>
          <p:nvPr/>
        </p:nvCxnSpPr>
        <p:spPr>
          <a:xfrm>
            <a:off x="7449424" y="3179428"/>
            <a:ext cx="1478559" cy="551296"/>
          </a:xfrm>
          <a:prstGeom prst="line">
            <a:avLst/>
          </a:prstGeom>
          <a:ln w="1905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B266FA9D-6A70-15BE-FCF9-9DB87FA751EB}"/>
              </a:ext>
            </a:extLst>
          </p:cNvPr>
          <p:cNvCxnSpPr>
            <a:cxnSpLocks/>
          </p:cNvCxnSpPr>
          <p:nvPr/>
        </p:nvCxnSpPr>
        <p:spPr>
          <a:xfrm>
            <a:off x="6962862" y="4404220"/>
            <a:ext cx="1997279" cy="106680"/>
          </a:xfrm>
          <a:prstGeom prst="line">
            <a:avLst/>
          </a:prstGeom>
          <a:ln w="19050">
            <a:solidFill>
              <a:srgbClr val="FF0000"/>
            </a:solidFill>
          </a:ln>
        </p:spPr>
        <p:style>
          <a:lnRef idx="1">
            <a:schemeClr val="accent6"/>
          </a:lnRef>
          <a:fillRef idx="0">
            <a:schemeClr val="accent6"/>
          </a:fillRef>
          <a:effectRef idx="0">
            <a:schemeClr val="accent6"/>
          </a:effectRef>
          <a:fontRef idx="minor">
            <a:schemeClr val="tx1"/>
          </a:fontRef>
        </p:style>
      </p:cxnSp>
      <p:sp>
        <p:nvSpPr>
          <p:cNvPr id="20" name="TextBox 19">
            <a:extLst>
              <a:ext uri="{FF2B5EF4-FFF2-40B4-BE49-F238E27FC236}">
                <a16:creationId xmlns:a16="http://schemas.microsoft.com/office/drawing/2014/main" id="{14EA137E-53F3-4F70-DA7D-B515722F2507}"/>
              </a:ext>
            </a:extLst>
          </p:cNvPr>
          <p:cNvSpPr txBox="1"/>
          <p:nvPr/>
        </p:nvSpPr>
        <p:spPr>
          <a:xfrm>
            <a:off x="5748897" y="2963098"/>
            <a:ext cx="2330401" cy="307777"/>
          </a:xfrm>
          <a:prstGeom prst="rect">
            <a:avLst/>
          </a:prstGeom>
          <a:noFill/>
        </p:spPr>
        <p:txBody>
          <a:bodyPr wrap="square">
            <a:spAutoFit/>
          </a:bodyPr>
          <a:lstStyle/>
          <a:p>
            <a:r>
              <a:rPr lang="en-GB" sz="1400" b="0" i="0" dirty="0" err="1">
                <a:solidFill>
                  <a:srgbClr val="1F2328"/>
                </a:solidFill>
                <a:effectLst/>
                <a:latin typeface="Consolas" panose="020B0609020204030204" pitchFamily="49" charset="0"/>
                <a:ea typeface="NSimSun" panose="02010609030101010101" pitchFamily="49" charset="-122"/>
              </a:rPr>
              <a:t>VirtualProtectEx</a:t>
            </a:r>
            <a:r>
              <a:rPr lang="en-GB" sz="1400" b="0" i="0" dirty="0">
                <a:solidFill>
                  <a:srgbClr val="1F2328"/>
                </a:solidFill>
                <a:effectLst/>
                <a:latin typeface="Consolas" panose="020B0609020204030204" pitchFamily="49" charset="0"/>
              </a:rPr>
              <a:t>()</a:t>
            </a:r>
            <a:endParaRPr lang="en-GB" sz="1400" dirty="0">
              <a:latin typeface="Consolas" panose="020B0609020204030204" pitchFamily="49" charset="0"/>
            </a:endParaRPr>
          </a:p>
        </p:txBody>
      </p:sp>
      <p:sp>
        <p:nvSpPr>
          <p:cNvPr id="21" name="TextBox 20">
            <a:extLst>
              <a:ext uri="{FF2B5EF4-FFF2-40B4-BE49-F238E27FC236}">
                <a16:creationId xmlns:a16="http://schemas.microsoft.com/office/drawing/2014/main" id="{B6B90851-53FA-8861-C406-ACC8FCF85C5E}"/>
              </a:ext>
            </a:extLst>
          </p:cNvPr>
          <p:cNvSpPr txBox="1"/>
          <p:nvPr/>
        </p:nvSpPr>
        <p:spPr>
          <a:xfrm>
            <a:off x="3810701" y="5943636"/>
            <a:ext cx="4195972" cy="307777"/>
          </a:xfrm>
          <a:prstGeom prst="rect">
            <a:avLst/>
          </a:prstGeom>
          <a:noFill/>
        </p:spPr>
        <p:txBody>
          <a:bodyPr wrap="square">
            <a:spAutoFit/>
          </a:bodyPr>
          <a:lstStyle/>
          <a:p>
            <a:r>
              <a:rPr lang="en-GB" sz="1400" b="0" i="0" dirty="0" err="1">
                <a:solidFill>
                  <a:srgbClr val="1F2328"/>
                </a:solidFill>
                <a:effectLst/>
                <a:latin typeface="Consolas" panose="020B0609020204030204" pitchFamily="49" charset="0"/>
                <a:ea typeface="NSimSun" panose="02010609030101010101" pitchFamily="49" charset="-122"/>
              </a:rPr>
              <a:t>VirtualAllocEx</a:t>
            </a:r>
            <a:r>
              <a:rPr lang="en-GB" sz="1400" b="0" i="0" dirty="0">
                <a:solidFill>
                  <a:srgbClr val="1F2328"/>
                </a:solidFill>
                <a:effectLst/>
                <a:latin typeface="Consolas" panose="020B0609020204030204" pitchFamily="49" charset="0"/>
              </a:rPr>
              <a:t>()/</a:t>
            </a:r>
            <a:r>
              <a:rPr lang="en-GB" sz="1400" b="0" i="0" dirty="0" err="1">
                <a:solidFill>
                  <a:srgbClr val="1F2328"/>
                </a:solidFill>
                <a:effectLst/>
                <a:latin typeface="Consolas" panose="020B0609020204030204" pitchFamily="49" charset="0"/>
              </a:rPr>
              <a:t>WriteProcessMemory</a:t>
            </a:r>
            <a:r>
              <a:rPr lang="en-GB" sz="1400" b="0" i="0" dirty="0">
                <a:solidFill>
                  <a:srgbClr val="1F2328"/>
                </a:solidFill>
                <a:effectLst/>
                <a:latin typeface="Consolas" panose="020B0609020204030204" pitchFamily="49" charset="0"/>
              </a:rPr>
              <a:t>()</a:t>
            </a:r>
            <a:endParaRPr lang="en-GB" sz="1400" dirty="0">
              <a:latin typeface="Consolas" panose="020B0609020204030204" pitchFamily="49" charset="0"/>
            </a:endParaRPr>
          </a:p>
        </p:txBody>
      </p:sp>
      <p:sp>
        <p:nvSpPr>
          <p:cNvPr id="22" name="TextBox 21">
            <a:extLst>
              <a:ext uri="{FF2B5EF4-FFF2-40B4-BE49-F238E27FC236}">
                <a16:creationId xmlns:a16="http://schemas.microsoft.com/office/drawing/2014/main" id="{1BA2AC15-7768-0B3D-4119-03ECB6197A6A}"/>
              </a:ext>
            </a:extLst>
          </p:cNvPr>
          <p:cNvSpPr txBox="1"/>
          <p:nvPr/>
        </p:nvSpPr>
        <p:spPr>
          <a:xfrm>
            <a:off x="4829053" y="4174958"/>
            <a:ext cx="2330401" cy="307777"/>
          </a:xfrm>
          <a:prstGeom prst="rect">
            <a:avLst/>
          </a:prstGeom>
          <a:noFill/>
        </p:spPr>
        <p:txBody>
          <a:bodyPr wrap="square">
            <a:spAutoFit/>
          </a:bodyPr>
          <a:lstStyle/>
          <a:p>
            <a:r>
              <a:rPr lang="en-GB" sz="1400" b="0" i="0" dirty="0">
                <a:solidFill>
                  <a:srgbClr val="1F2328"/>
                </a:solidFill>
                <a:effectLst/>
                <a:latin typeface="Consolas" panose="020B0609020204030204" pitchFamily="49" charset="0"/>
                <a:ea typeface="NSimSun" panose="02010609030101010101" pitchFamily="49" charset="-122"/>
              </a:rPr>
              <a:t>CreateRemoteThread</a:t>
            </a:r>
            <a:r>
              <a:rPr lang="en-GB" sz="1400" b="0" i="0" dirty="0">
                <a:solidFill>
                  <a:srgbClr val="1F2328"/>
                </a:solidFill>
                <a:effectLst/>
                <a:latin typeface="Consolas" panose="020B0609020204030204" pitchFamily="49" charset="0"/>
              </a:rPr>
              <a:t>()</a:t>
            </a:r>
            <a:endParaRPr lang="en-GB" sz="1400" dirty="0">
              <a:latin typeface="Consolas" panose="020B0609020204030204" pitchFamily="49" charset="0"/>
            </a:endParaRPr>
          </a:p>
        </p:txBody>
      </p:sp>
    </p:spTree>
    <p:extLst>
      <p:ext uri="{BB962C8B-B14F-4D97-AF65-F5344CB8AC3E}">
        <p14:creationId xmlns:p14="http://schemas.microsoft.com/office/powerpoint/2010/main" val="349902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2680</Words>
  <Application>Microsoft Office PowerPoint</Application>
  <PresentationFormat>Widescreen</PresentationFormat>
  <Paragraphs>207</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Calibri Light</vt:lpstr>
      <vt:lpstr>Consolas</vt:lpstr>
      <vt:lpstr>Wingdings</vt:lpstr>
      <vt:lpstr>Office Theme</vt:lpstr>
      <vt:lpstr>Taming the Windows Module Loading for Stealthy Injection  A New Code Injection Technique</vt:lpstr>
      <vt:lpstr>This presentation is being conducted in my personal capacity and reflects my own views and opinions. It is not intended to represent the views, positions, or policies of my employer, or any other organization with which I am affiliated. The information provided is for educational and informational purposes only and should not be construed as professional advice. Any references to specific products, services, or companies are for illustrative purposes only and do not constitute an endorsement or recommendation</vt:lpstr>
      <vt:lpstr>Obligatory whoami</vt:lpstr>
      <vt:lpstr># WHOAMI</vt:lpstr>
      <vt:lpstr>Code Injection Landscape</vt:lpstr>
      <vt:lpstr># CODE INJECTION LANDSCAPE</vt:lpstr>
      <vt:lpstr># CODE INJECTION LANDSCAPE</vt:lpstr>
      <vt:lpstr># CODE INJECTION LANDSCAPE</vt:lpstr>
      <vt:lpstr># CODE INJECTION LANDSCAPE</vt:lpstr>
      <vt:lpstr># CODE INJECTION LANDSCAPE</vt:lpstr>
      <vt:lpstr># CODE INJECTION LANDSCAPE</vt:lpstr>
      <vt:lpstr>PowerPoint Presentation</vt:lpstr>
      <vt:lpstr># CODE INJECTION LANDSCAPE ## Active vs Passive techniques</vt:lpstr>
      <vt:lpstr>PowerPoint Presentation</vt:lpstr>
      <vt:lpstr>This Talk’s Approach</vt:lpstr>
      <vt:lpstr># THIS TALK’S APPROACH</vt:lpstr>
      <vt:lpstr># THIS TALK’S APPROACH</vt:lpstr>
      <vt:lpstr># THIS TALK’S APPROACH</vt:lpstr>
      <vt:lpstr>DLLs in Windows</vt:lpstr>
      <vt:lpstr># DLLs IN WINDOWS</vt:lpstr>
      <vt:lpstr>PowerPoint Presentation</vt:lpstr>
      <vt:lpstr># DLLs IN WINDOWS</vt:lpstr>
      <vt:lpstr># DLLs IN WINDOWS</vt:lpstr>
      <vt:lpstr># DLLs IN WINDOWS</vt:lpstr>
      <vt:lpstr># DLLs IN WINDOWS</vt:lpstr>
      <vt:lpstr># DLLs IN WINDOWS</vt:lpstr>
      <vt:lpstr>PowerPoint Presentation</vt:lpstr>
      <vt:lpstr>Weaponization</vt:lpstr>
      <vt:lpstr># WEAPONIZATION  ## API PROXYING</vt:lpstr>
      <vt:lpstr># WEAPONIZATION  ## API PROXYING</vt:lpstr>
      <vt:lpstr># WEAPONIZATION  ## API PROXYING</vt:lpstr>
      <vt:lpstr># WEAPONIZATION  ## API PROXYING</vt:lpstr>
      <vt:lpstr># WEAPONIZATION  ## API PROXYING</vt:lpstr>
      <vt:lpstr># WEAPONIZATION  ## API PROXYING</vt:lpstr>
      <vt:lpstr>PowerPoint Presentation</vt:lpstr>
      <vt:lpstr># WEAPONIZATION  ## API PROXYING</vt:lpstr>
      <vt:lpstr># WEAPONIZATION  ## API PROXYING</vt:lpstr>
      <vt:lpstr>Can we do this with a remote process ?</vt:lpstr>
      <vt:lpstr># WEAPONIZATION  ## CROSS-PROCESS INJECTION</vt:lpstr>
      <vt:lpstr># WEAPONIZATION  ## CROSS-PROCESS INJECTION</vt:lpstr>
      <vt:lpstr># WEAPONIZATION  ## CROSS-PROCESS INJECTION</vt:lpstr>
      <vt:lpstr># WEAPONIZATION  ## LIMITATIONS</vt:lpstr>
      <vt:lpstr>Demo</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Code Injection Technique</dc:title>
  <dc:creator>Valette, Hugo</dc:creator>
  <cp:lastModifiedBy>Valette, Hugo</cp:lastModifiedBy>
  <cp:revision>35</cp:revision>
  <dcterms:created xsi:type="dcterms:W3CDTF">2025-04-04T16:55:06Z</dcterms:created>
  <dcterms:modified xsi:type="dcterms:W3CDTF">2025-06-05T15:19:05Z</dcterms:modified>
</cp:coreProperties>
</file>